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56" r:id="rId2"/>
    <p:sldId id="261" r:id="rId3"/>
    <p:sldId id="274" r:id="rId4"/>
    <p:sldId id="314" r:id="rId5"/>
    <p:sldId id="257" r:id="rId6"/>
    <p:sldId id="316" r:id="rId7"/>
    <p:sldId id="329" r:id="rId8"/>
    <p:sldId id="330" r:id="rId9"/>
    <p:sldId id="301" r:id="rId10"/>
    <p:sldId id="302" r:id="rId11"/>
    <p:sldId id="310" r:id="rId12"/>
    <p:sldId id="303" r:id="rId13"/>
    <p:sldId id="305" r:id="rId14"/>
    <p:sldId id="275" r:id="rId15"/>
    <p:sldId id="276" r:id="rId16"/>
    <p:sldId id="308" r:id="rId17"/>
    <p:sldId id="278" r:id="rId18"/>
    <p:sldId id="323" r:id="rId19"/>
    <p:sldId id="283" r:id="rId20"/>
    <p:sldId id="284" r:id="rId21"/>
    <p:sldId id="285" r:id="rId22"/>
    <p:sldId id="286" r:id="rId23"/>
    <p:sldId id="287" r:id="rId24"/>
    <p:sldId id="288" r:id="rId25"/>
    <p:sldId id="326" r:id="rId26"/>
    <p:sldId id="327" r:id="rId27"/>
    <p:sldId id="328" r:id="rId28"/>
    <p:sldId id="293" r:id="rId29"/>
    <p:sldId id="324" r:id="rId30"/>
    <p:sldId id="325" r:id="rId31"/>
    <p:sldId id="312" r:id="rId32"/>
    <p:sldId id="300" r:id="rId33"/>
    <p:sldId id="280" r:id="rId34"/>
    <p:sldId id="332" r:id="rId35"/>
    <p:sldId id="320" r:id="rId36"/>
    <p:sldId id="279" r:id="rId37"/>
    <p:sldId id="319" r:id="rId38"/>
    <p:sldId id="331" r:id="rId39"/>
    <p:sldId id="315" r:id="rId40"/>
    <p:sldId id="317"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75"/>
    <p:restoredTop sz="47537"/>
  </p:normalViewPr>
  <p:slideViewPr>
    <p:cSldViewPr snapToGrid="0" snapToObjects="1" showGuides="1">
      <p:cViewPr>
        <p:scale>
          <a:sx n="100" d="100"/>
          <a:sy n="100" d="100"/>
        </p:scale>
        <p:origin x="2832"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Doro/Desktop/Images%20ESNU%20003/Taux%20acce&#768;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Classeur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B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Feuil1!$I$26</c:f>
              <c:strCache>
                <c:ptCount val="1"/>
                <c:pt idx="0">
                  <c:v>Enfants d'ouvriers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Feuil1!$H$27:$H$28</c:f>
              <c:strCache>
                <c:ptCount val="2"/>
                <c:pt idx="0">
                  <c:v>1963</c:v>
                </c:pt>
                <c:pt idx="1">
                  <c:v>2007/2008</c:v>
                </c:pt>
              </c:strCache>
            </c:strRef>
          </c:cat>
          <c:val>
            <c:numRef>
              <c:f>Feuil1!$I$27:$I$28</c:f>
              <c:numCache>
                <c:formatCode>0.0%</c:formatCode>
                <c:ptCount val="2"/>
                <c:pt idx="0">
                  <c:v>0.092</c:v>
                </c:pt>
                <c:pt idx="1">
                  <c:v>0.132</c:v>
                </c:pt>
              </c:numCache>
            </c:numRef>
          </c:val>
        </c:ser>
        <c:ser>
          <c:idx val="1"/>
          <c:order val="1"/>
          <c:tx>
            <c:strRef>
              <c:f>Feuil1!$J$26</c:f>
              <c:strCache>
                <c:ptCount val="1"/>
                <c:pt idx="0">
                  <c:v>Enfants d'employés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Feuil1!$H$27:$H$28</c:f>
              <c:strCache>
                <c:ptCount val="2"/>
                <c:pt idx="0">
                  <c:v>1963</c:v>
                </c:pt>
                <c:pt idx="1">
                  <c:v>2007/2008</c:v>
                </c:pt>
              </c:strCache>
            </c:strRef>
          </c:cat>
          <c:val>
            <c:numRef>
              <c:f>Feuil1!$J$27:$J$28</c:f>
              <c:numCache>
                <c:formatCode>0.0%</c:formatCode>
                <c:ptCount val="2"/>
                <c:pt idx="0">
                  <c:v>0.087</c:v>
                </c:pt>
                <c:pt idx="1">
                  <c:v>0.127</c:v>
                </c:pt>
              </c:numCache>
            </c:numRef>
          </c:val>
        </c:ser>
        <c:dLbls>
          <c:showLegendKey val="0"/>
          <c:showVal val="0"/>
          <c:showCatName val="0"/>
          <c:showSerName val="0"/>
          <c:showPercent val="0"/>
          <c:showBubbleSize val="0"/>
        </c:dLbls>
        <c:gapWidth val="219"/>
        <c:overlap val="-27"/>
        <c:axId val="1928559600"/>
        <c:axId val="1928456208"/>
      </c:barChart>
      <c:catAx>
        <c:axId val="1928559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28456208"/>
        <c:crosses val="autoZero"/>
        <c:auto val="1"/>
        <c:lblAlgn val="ctr"/>
        <c:lblOffset val="100"/>
        <c:noMultiLvlLbl val="0"/>
      </c:catAx>
      <c:valAx>
        <c:axId val="19284562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28559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B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Taux d'accès direct en fonction du genre et du type d'enseignement secondaire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Feuil1!$J$2</c:f>
              <c:strCache>
                <c:ptCount val="1"/>
                <c:pt idx="0">
                  <c:v>♀</c:v>
                </c:pt>
              </c:strCache>
            </c:strRef>
          </c:tx>
          <c:spPr>
            <a:solidFill>
              <a:schemeClr val="accent1"/>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Feuil1!$I$3:$I$6</c:f>
              <c:strCache>
                <c:ptCount val="4"/>
                <c:pt idx="0">
                  <c:v>Général</c:v>
                </c:pt>
                <c:pt idx="1">
                  <c:v>Transition</c:v>
                </c:pt>
                <c:pt idx="2">
                  <c:v>Qualification</c:v>
                </c:pt>
                <c:pt idx="3">
                  <c:v>Professionnel</c:v>
                </c:pt>
              </c:strCache>
            </c:strRef>
          </c:cat>
          <c:val>
            <c:numRef>
              <c:f>Feuil1!$J$3:$J$6</c:f>
              <c:numCache>
                <c:formatCode>0.0%</c:formatCode>
                <c:ptCount val="4"/>
                <c:pt idx="0">
                  <c:v>0.903</c:v>
                </c:pt>
                <c:pt idx="1">
                  <c:v>0.822</c:v>
                </c:pt>
                <c:pt idx="2">
                  <c:v>0.608</c:v>
                </c:pt>
                <c:pt idx="3">
                  <c:v>0.168</c:v>
                </c:pt>
              </c:numCache>
            </c:numRef>
          </c:val>
        </c:ser>
        <c:ser>
          <c:idx val="1"/>
          <c:order val="1"/>
          <c:tx>
            <c:strRef>
              <c:f>Feuil1!$K$2</c:f>
              <c:strCache>
                <c:ptCount val="1"/>
                <c:pt idx="0">
                  <c:v>♂</c:v>
                </c:pt>
              </c:strCache>
            </c:strRef>
          </c:tx>
          <c:spPr>
            <a:solidFill>
              <a:schemeClr val="accent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Feuil1!$I$3:$I$6</c:f>
              <c:strCache>
                <c:ptCount val="4"/>
                <c:pt idx="0">
                  <c:v>Général</c:v>
                </c:pt>
                <c:pt idx="1">
                  <c:v>Transition</c:v>
                </c:pt>
                <c:pt idx="2">
                  <c:v>Qualification</c:v>
                </c:pt>
                <c:pt idx="3">
                  <c:v>Professionnel</c:v>
                </c:pt>
              </c:strCache>
            </c:strRef>
          </c:cat>
          <c:val>
            <c:numRef>
              <c:f>Feuil1!$K$3:$K$6</c:f>
              <c:numCache>
                <c:formatCode>0.0%</c:formatCode>
                <c:ptCount val="4"/>
                <c:pt idx="0">
                  <c:v>0.899</c:v>
                </c:pt>
                <c:pt idx="1">
                  <c:v>0.776</c:v>
                </c:pt>
                <c:pt idx="2">
                  <c:v>0.525</c:v>
                </c:pt>
                <c:pt idx="3">
                  <c:v>0.123</c:v>
                </c:pt>
              </c:numCache>
            </c:numRef>
          </c:val>
        </c:ser>
        <c:dLbls>
          <c:showLegendKey val="0"/>
          <c:showVal val="0"/>
          <c:showCatName val="0"/>
          <c:showSerName val="0"/>
          <c:showPercent val="0"/>
          <c:showBubbleSize val="0"/>
        </c:dLbls>
        <c:gapWidth val="200"/>
        <c:axId val="1955086544"/>
        <c:axId val="1955089168"/>
      </c:barChart>
      <c:catAx>
        <c:axId val="1955086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55089168"/>
        <c:crosses val="autoZero"/>
        <c:auto val="1"/>
        <c:lblAlgn val="ctr"/>
        <c:lblOffset val="100"/>
        <c:noMultiLvlLbl val="0"/>
      </c:catAx>
      <c:valAx>
        <c:axId val="1955089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955086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7E3DC-FE46-054B-87B3-234F7819D95B}" type="datetimeFigureOut">
              <a:rPr lang="fr-FR" smtClean="0"/>
              <a:t>13/02/2020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B7828-A3B4-7D4E-9015-393D465ECD10}" type="slidenum">
              <a:rPr lang="fr-FR" smtClean="0"/>
              <a:t>‹#›</a:t>
            </a:fld>
            <a:endParaRPr lang="fr-FR"/>
          </a:p>
        </p:txBody>
      </p:sp>
    </p:spTree>
    <p:extLst>
      <p:ext uri="{BB962C8B-B14F-4D97-AF65-F5344CB8AC3E}">
        <p14:creationId xmlns:p14="http://schemas.microsoft.com/office/powerpoint/2010/main" val="1948253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a:t>
            </a:fld>
            <a:endParaRPr lang="fr-FR"/>
          </a:p>
        </p:txBody>
      </p:sp>
    </p:spTree>
    <p:extLst>
      <p:ext uri="{BB962C8B-B14F-4D97-AF65-F5344CB8AC3E}">
        <p14:creationId xmlns:p14="http://schemas.microsoft.com/office/powerpoint/2010/main" val="161524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nl-BE" baseline="0" dirty="0" smtClean="0"/>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10</a:t>
            </a:fld>
            <a:endParaRPr lang="fr-FR"/>
          </a:p>
        </p:txBody>
      </p:sp>
    </p:spTree>
    <p:extLst>
      <p:ext uri="{BB962C8B-B14F-4D97-AF65-F5344CB8AC3E}">
        <p14:creationId xmlns:p14="http://schemas.microsoft.com/office/powerpoint/2010/main" val="192198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600" kern="1200" dirty="0" smtClean="0">
                <a:solidFill>
                  <a:schemeClr val="tx1"/>
                </a:solidFill>
                <a:latin typeface="+mn-lt"/>
                <a:ea typeface="+mn-ea"/>
                <a:cs typeface="+mn-cs"/>
              </a:rPr>
              <a:t>Millet (2012):</a:t>
            </a:r>
          </a:p>
          <a:p>
            <a:r>
              <a:rPr lang="fr-FR" sz="1200" b="1" kern="1200" dirty="0" smtClean="0">
                <a:solidFill>
                  <a:schemeClr val="tx1"/>
                </a:solidFill>
                <a:latin typeface="+mn-lt"/>
                <a:ea typeface="+mn-ea"/>
                <a:cs typeface="+mn-cs"/>
              </a:rPr>
              <a:t>Démocratisation limitée</a:t>
            </a:r>
            <a:r>
              <a:rPr lang="fr-FR" sz="1200" kern="1200" dirty="0" smtClean="0">
                <a:solidFill>
                  <a:schemeClr val="tx1"/>
                </a:solidFill>
                <a:latin typeface="+mn-lt"/>
                <a:ea typeface="+mn-ea"/>
                <a:cs typeface="+mn-cs"/>
              </a:rPr>
              <a:t>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une augmentation de 8% en pourcentages cumulés.</a:t>
            </a:r>
            <a:endParaRPr lang="nl-BE" sz="1200" kern="1200" dirty="0" smtClean="0">
              <a:solidFill>
                <a:schemeClr val="tx1"/>
              </a:solidFill>
              <a:latin typeface="+mn-lt"/>
              <a:ea typeface="+mn-ea"/>
              <a:cs typeface="+mn-cs"/>
            </a:endParaRPr>
          </a:p>
          <a:p>
            <a:r>
              <a:rPr lang="nl-BE" sz="1200" b="1" kern="1200" dirty="0" smtClean="0">
                <a:solidFill>
                  <a:schemeClr val="tx1"/>
                </a:solidFill>
                <a:latin typeface="+mn-lt"/>
                <a:ea typeface="+mn-ea"/>
                <a:cs typeface="+mn-cs"/>
              </a:rPr>
              <a:t>Une répartition</a:t>
            </a:r>
            <a:r>
              <a:rPr lang="nl-BE" sz="1200" b="1" kern="1200" baseline="0" dirty="0" smtClean="0">
                <a:solidFill>
                  <a:schemeClr val="tx1"/>
                </a:solidFill>
                <a:latin typeface="+mn-lt"/>
                <a:ea typeface="+mn-ea"/>
                <a:cs typeface="+mn-cs"/>
              </a:rPr>
              <a:t> des étudiants selon l’origine sociale qui conduit à une h</a:t>
            </a:r>
            <a:r>
              <a:rPr lang="nl-BE" sz="1200" b="1" kern="1200" dirty="0" smtClean="0">
                <a:solidFill>
                  <a:schemeClr val="tx1"/>
                </a:solidFill>
                <a:latin typeface="+mn-lt"/>
                <a:ea typeface="+mn-ea"/>
                <a:cs typeface="+mn-cs"/>
              </a:rPr>
              <a:t>iérarchisation</a:t>
            </a:r>
            <a:r>
              <a:rPr lang="nl-BE" sz="1200" b="1" kern="1200" baseline="0" dirty="0" smtClean="0">
                <a:solidFill>
                  <a:schemeClr val="tx1"/>
                </a:solidFill>
                <a:latin typeface="+mn-lt"/>
                <a:ea typeface="+mn-ea"/>
                <a:cs typeface="+mn-cs"/>
              </a:rPr>
              <a:t> des filières d’études: </a:t>
            </a:r>
          </a:p>
          <a:p>
            <a:r>
              <a:rPr lang="nl-BE" sz="1200" kern="1200" baseline="0" dirty="0" smtClean="0">
                <a:solidFill>
                  <a:schemeClr val="tx1"/>
                </a:solidFill>
                <a:latin typeface="+mn-lt"/>
                <a:ea typeface="+mn-ea"/>
                <a:cs typeface="+mn-cs"/>
              </a:rPr>
              <a:t>Différenciation des fillières d’abord en secondaire puis dans le supérieur. De plus, </a:t>
            </a:r>
            <a:r>
              <a:rPr lang="nl-BE" sz="1200" b="1" kern="1200" baseline="0" dirty="0" smtClean="0">
                <a:solidFill>
                  <a:schemeClr val="tx1"/>
                </a:solidFill>
                <a:latin typeface="+mn-lt"/>
                <a:ea typeface="+mn-ea"/>
                <a:cs typeface="+mn-cs"/>
              </a:rPr>
              <a:t>publics différenciés </a:t>
            </a:r>
            <a:r>
              <a:rPr lang="nl-BE" sz="1200" b="0" kern="1200" baseline="0" dirty="0" smtClean="0">
                <a:solidFill>
                  <a:schemeClr val="tx1"/>
                </a:solidFill>
                <a:latin typeface="+mn-lt"/>
                <a:ea typeface="+mn-ea"/>
                <a:cs typeface="+mn-cs"/>
              </a:rPr>
              <a:t>en fonction des filières d’éudes  &gt; </a:t>
            </a:r>
            <a:r>
              <a:rPr lang="nl-BE" sz="1200" kern="1200" baseline="0" dirty="0" smtClean="0">
                <a:solidFill>
                  <a:schemeClr val="tx1"/>
                </a:solidFill>
                <a:latin typeface="+mn-lt"/>
                <a:ea typeface="+mn-ea"/>
                <a:cs typeface="+mn-cs"/>
              </a:rPr>
              <a:t> OVE (Grignon, 2000) : au sein des filières universitaires de lettres et de sciences humaines, les enfants d’ouvriers sont sur-représentés et les enfants de cadres et de professions intellectuelles supérieures sont sous-représentés.</a:t>
            </a:r>
          </a:p>
          <a:p>
            <a:r>
              <a:rPr lang="nl-BE" sz="1200" b="1" kern="1200" baseline="0" dirty="0" smtClean="0">
                <a:solidFill>
                  <a:schemeClr val="tx1"/>
                </a:solidFill>
                <a:latin typeface="+mn-lt"/>
                <a:ea typeface="+mn-ea"/>
                <a:cs typeface="+mn-cs"/>
              </a:rPr>
              <a:t>Massification variable: </a:t>
            </a:r>
          </a:p>
          <a:p>
            <a:r>
              <a:rPr lang="fr-FR" dirty="0" smtClean="0"/>
              <a:t>Accroissement différentiel des effectifs s’est accompagné</a:t>
            </a:r>
            <a:r>
              <a:rPr lang="fr-FR" baseline="0" dirty="0" smtClean="0"/>
              <a:t> d’un renforcement des écarts socio-culturels entre les publics étudiants des filières les plus « populeuses » et des filières sélectives.</a:t>
            </a:r>
          </a:p>
          <a:p>
            <a:r>
              <a:rPr lang="fr-FR" baseline="0" dirty="0" smtClean="0"/>
              <a:t>De plus, les filières universitaires les plus « populeuses » sont aussi celles qui accueillent des étudiants aux origines scolaires les plus disparates et les plus éloignées des objectifs de formation universitaire. </a:t>
            </a:r>
          </a:p>
          <a:p>
            <a:endParaRPr lang="fr-FR" baseline="0" dirty="0" smtClean="0"/>
          </a:p>
          <a:p>
            <a:r>
              <a:rPr lang="fr-FR" baseline="0" dirty="0" smtClean="0"/>
              <a:t>Merle (2002) parle de </a:t>
            </a:r>
            <a:r>
              <a:rPr lang="fr-FR" b="1" baseline="0" dirty="0" smtClean="0"/>
              <a:t>démocratisation sélective « </a:t>
            </a:r>
            <a:r>
              <a:rPr lang="fr-FR" baseline="0" dirty="0" smtClean="0"/>
              <a:t>pour désigner ce mouvement apparemment paradoxal d’ouverture du système scolaire et universitaire à des nouveaux publics et dans le même temps d’augmentation des inégalités entre les publics des différents secteurs d’études » (in Millet, 2012 p. 72)</a:t>
            </a:r>
          </a:p>
          <a:p>
            <a:endParaRPr lang="fr-FR" baseline="0" dirty="0" smtClean="0"/>
          </a:p>
          <a:p>
            <a:r>
              <a:rPr lang="fr-FR" baseline="0" dirty="0" smtClean="0"/>
              <a:t>L’augmentation différentielle et les variations dans la taille des effectifs par discipline ont donc eu d’importantes conséquences sur la composition sociale des publics étudiants et sur les degrés d’hétérogénéité des situations d’études dans les secteurs les plus massifiés.</a:t>
            </a: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11</a:t>
            </a:fld>
            <a:endParaRPr lang="fr-FR"/>
          </a:p>
        </p:txBody>
      </p:sp>
    </p:spTree>
    <p:extLst>
      <p:ext uri="{BB962C8B-B14F-4D97-AF65-F5344CB8AC3E}">
        <p14:creationId xmlns:p14="http://schemas.microsoft.com/office/powerpoint/2010/main" val="691249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L’augmentation du nombre d’étudiants et l’absence d’examen d’entrée </a:t>
            </a:r>
            <a:r>
              <a:rPr lang="fr-FR" baseline="0" dirty="0" smtClean="0"/>
              <a:t>font jouer </a:t>
            </a:r>
            <a:r>
              <a:rPr lang="fr-FR" i="1" baseline="0" dirty="0" smtClean="0"/>
              <a:t>de facto</a:t>
            </a:r>
            <a:r>
              <a:rPr lang="fr-FR" baseline="0" dirty="0" smtClean="0"/>
              <a:t> un rôle de sélection à la première année d’université (Romainville, 2000).</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b="0" dirty="0" smtClean="0"/>
          </a:p>
          <a:p>
            <a:endParaRPr lang="fr-FR" dirty="0"/>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12</a:t>
            </a:fld>
            <a:endParaRPr lang="fr-FR"/>
          </a:p>
        </p:txBody>
      </p:sp>
    </p:spTree>
    <p:extLst>
      <p:ext uri="{BB962C8B-B14F-4D97-AF65-F5344CB8AC3E}">
        <p14:creationId xmlns:p14="http://schemas.microsoft.com/office/powerpoint/2010/main" val="704756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0" dirty="0" smtClean="0"/>
              <a:t>À la rentrée 2013, 184 000 étudiants étaient inscrits dans l’enseignement supérieur en Fédération Wallonie-Bruxelles, soit, par rapport à 1990-1991, une croissance de 61 %.</a:t>
            </a:r>
          </a:p>
          <a:p>
            <a:endParaRPr lang="fr-FR" b="0" dirty="0" smtClean="0"/>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13</a:t>
            </a:fld>
            <a:endParaRPr lang="fr-FR"/>
          </a:p>
        </p:txBody>
      </p:sp>
    </p:spTree>
    <p:extLst>
      <p:ext uri="{BB962C8B-B14F-4D97-AF65-F5344CB8AC3E}">
        <p14:creationId xmlns:p14="http://schemas.microsoft.com/office/powerpoint/2010/main" val="57284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Par type d’établissement : université </a:t>
            </a:r>
            <a:r>
              <a:rPr lang="mr-IN" dirty="0" smtClean="0"/>
              <a:t>–</a:t>
            </a:r>
            <a:r>
              <a:rPr lang="fr-FR" dirty="0" smtClean="0"/>
              <a:t> Hautes Ecoles</a:t>
            </a:r>
          </a:p>
          <a:p>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14</a:t>
            </a:fld>
            <a:endParaRPr lang="fr-FR"/>
          </a:p>
        </p:txBody>
      </p:sp>
    </p:spTree>
    <p:extLst>
      <p:ext uri="{BB962C8B-B14F-4D97-AF65-F5344CB8AC3E}">
        <p14:creationId xmlns:p14="http://schemas.microsoft.com/office/powerpoint/2010/main" val="120610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0" dirty="0" smtClean="0"/>
              <a:t>En FWB, la quasi totalité des étudiants</a:t>
            </a:r>
            <a:r>
              <a:rPr lang="fr-FR" b="0" baseline="0" dirty="0" smtClean="0"/>
              <a:t> entrent dans l’enseignement supérieur dans les deux années suivant l’obtention du CESS.</a:t>
            </a:r>
          </a:p>
          <a:p>
            <a:r>
              <a:rPr lang="fr-FR" dirty="0" smtClean="0"/>
              <a:t>Taux d’accès direct = taux d’accès à</a:t>
            </a:r>
            <a:r>
              <a:rPr lang="fr-FR" baseline="0" dirty="0" smtClean="0"/>
              <a:t> l’enseignement supérieur immédiatement après avoir obtenu le CESS.</a:t>
            </a:r>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15</a:t>
            </a:fld>
            <a:endParaRPr lang="fr-FR"/>
          </a:p>
        </p:txBody>
      </p:sp>
    </p:spTree>
    <p:extLst>
      <p:ext uri="{BB962C8B-B14F-4D97-AF65-F5344CB8AC3E}">
        <p14:creationId xmlns:p14="http://schemas.microsoft.com/office/powerpoint/2010/main" val="330518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Illustration</a:t>
            </a:r>
            <a:r>
              <a:rPr lang="fr-FR" baseline="0" dirty="0" smtClean="0"/>
              <a:t> démocratisation ségrégative</a:t>
            </a:r>
          </a:p>
          <a:p>
            <a:endParaRPr lang="fr-FR" baseline="0" dirty="0" smtClean="0"/>
          </a:p>
          <a:p>
            <a:r>
              <a:rPr lang="fr-FR" baseline="0" dirty="0" smtClean="0"/>
              <a:t>La proportion d’étudiants détenteurs d’un CESS à l’issue de l ’enseignement général se dirige plutôt vers les universités alors que les étudiants détenteurs d’un CESS après du TT, du technique ou du professionnel sont proportionnellement plus nombreux dans le supérieur hors universités.</a:t>
            </a:r>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16</a:t>
            </a:fld>
            <a:endParaRPr lang="fr-FR"/>
          </a:p>
        </p:txBody>
      </p:sp>
    </p:spTree>
    <p:extLst>
      <p:ext uri="{BB962C8B-B14F-4D97-AF65-F5344CB8AC3E}">
        <p14:creationId xmlns:p14="http://schemas.microsoft.com/office/powerpoint/2010/main" val="825345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17</a:t>
            </a:fld>
            <a:endParaRPr lang="fr-FR"/>
          </a:p>
        </p:txBody>
      </p:sp>
    </p:spTree>
    <p:extLst>
      <p:ext uri="{BB962C8B-B14F-4D97-AF65-F5344CB8AC3E}">
        <p14:creationId xmlns:p14="http://schemas.microsoft.com/office/powerpoint/2010/main" val="1042815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5</a:t>
            </a:r>
            <a:r>
              <a:rPr lang="fr-FR" baseline="0" dirty="0" smtClean="0"/>
              <a:t> min/table</a:t>
            </a:r>
          </a:p>
          <a:p>
            <a:r>
              <a:rPr lang="fr-FR" baseline="0" dirty="0" smtClean="0"/>
              <a:t>10 minutes (max de partage)</a:t>
            </a:r>
          </a:p>
          <a:p>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18</a:t>
            </a:fld>
            <a:endParaRPr lang="fr-FR"/>
          </a:p>
        </p:txBody>
      </p:sp>
    </p:spTree>
    <p:extLst>
      <p:ext uri="{BB962C8B-B14F-4D97-AF65-F5344CB8AC3E}">
        <p14:creationId xmlns:p14="http://schemas.microsoft.com/office/powerpoint/2010/main" val="1064019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BE" dirty="0" smtClean="0"/>
              <a:t>201 répondants</a:t>
            </a:r>
          </a:p>
          <a:p>
            <a:r>
              <a:rPr lang="fr-BE" dirty="0" smtClean="0"/>
              <a:t>Cinq types de changements cités dans</a:t>
            </a:r>
            <a:r>
              <a:rPr lang="fr-BE" baseline="0" dirty="0" smtClean="0"/>
              <a:t> les réponses</a:t>
            </a:r>
            <a:endParaRPr lang="fr-BE" dirty="0"/>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19</a:t>
            </a:fld>
            <a:endParaRPr lang="fr-FR"/>
          </a:p>
        </p:txBody>
      </p:sp>
    </p:spTree>
    <p:extLst>
      <p:ext uri="{BB962C8B-B14F-4D97-AF65-F5344CB8AC3E}">
        <p14:creationId xmlns:p14="http://schemas.microsoft.com/office/powerpoint/2010/main" val="285524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Qui suis-je?</a:t>
            </a:r>
          </a:p>
          <a:p>
            <a:r>
              <a:rPr lang="fr-FR" dirty="0" smtClean="0"/>
              <a:t>Pourquoi ce cours?</a:t>
            </a: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2</a:t>
            </a:fld>
            <a:endParaRPr lang="fr-FR"/>
          </a:p>
        </p:txBody>
      </p:sp>
    </p:spTree>
    <p:extLst>
      <p:ext uri="{BB962C8B-B14F-4D97-AF65-F5344CB8AC3E}">
        <p14:creationId xmlns:p14="http://schemas.microsoft.com/office/powerpoint/2010/main" val="836045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Comme le souligne </a:t>
            </a:r>
            <a:r>
              <a:rPr lang="fr-FR" sz="1200" kern="1200" dirty="0" err="1" smtClean="0">
                <a:solidFill>
                  <a:schemeClr val="tx1"/>
                </a:solidFill>
                <a:effectLst/>
                <a:latin typeface="+mn-lt"/>
                <a:ea typeface="+mn-ea"/>
                <a:cs typeface="+mn-cs"/>
              </a:rPr>
              <a:t>Paivandi</a:t>
            </a:r>
            <a:r>
              <a:rPr lang="fr-FR" sz="1200" kern="1200" dirty="0" smtClean="0">
                <a:solidFill>
                  <a:schemeClr val="tx1"/>
                </a:solidFill>
                <a:effectLst/>
                <a:latin typeface="+mn-lt"/>
                <a:ea typeface="+mn-ea"/>
                <a:cs typeface="+mn-cs"/>
              </a:rPr>
              <a:t>, « l’acquisition brutale de cette nouvelle « autonomie » tant martelée par les uns et les autres représente l’un des premiers chocs de l’expérience universitaire » (</a:t>
            </a:r>
            <a:r>
              <a:rPr lang="fr-FR" sz="1200" kern="1200" dirty="0" err="1" smtClean="0">
                <a:solidFill>
                  <a:schemeClr val="tx1"/>
                </a:solidFill>
                <a:effectLst/>
                <a:latin typeface="+mn-lt"/>
                <a:ea typeface="+mn-ea"/>
                <a:cs typeface="+mn-cs"/>
              </a:rPr>
              <a:t>Paivandi</a:t>
            </a:r>
            <a:r>
              <a:rPr lang="fr-FR" sz="1200" kern="1200" dirty="0" smtClean="0">
                <a:solidFill>
                  <a:schemeClr val="tx1"/>
                </a:solidFill>
                <a:effectLst/>
                <a:latin typeface="+mn-lt"/>
                <a:ea typeface="+mn-ea"/>
                <a:cs typeface="+mn-cs"/>
              </a:rPr>
              <a:t>, 2015, p. 115). Or, si l’autonomie est réelle sur les plans personnel et organisationnel (présence au cours), elle s’accompagne d’une « dimension intellectuelle en rapport avec l’acte d’apprendre, la manière d’étudier et de se positionner face aux tâches universitaires » (</a:t>
            </a:r>
            <a:r>
              <a:rPr lang="fr-FR" sz="1200" kern="1200" dirty="0" err="1" smtClean="0">
                <a:solidFill>
                  <a:schemeClr val="tx1"/>
                </a:solidFill>
                <a:effectLst/>
                <a:latin typeface="+mn-lt"/>
                <a:ea typeface="+mn-ea"/>
                <a:cs typeface="+mn-cs"/>
              </a:rPr>
              <a:t>Paivandi</a:t>
            </a:r>
            <a:r>
              <a:rPr lang="fr-FR" sz="1200" kern="1200" dirty="0" smtClean="0">
                <a:solidFill>
                  <a:schemeClr val="tx1"/>
                </a:solidFill>
                <a:effectLst/>
                <a:latin typeface="+mn-lt"/>
                <a:ea typeface="+mn-ea"/>
                <a:cs typeface="+mn-cs"/>
              </a:rPr>
              <a:t>, 2015, p. 116) qui est </a:t>
            </a:r>
            <a:r>
              <a:rPr lang="fr-FR" sz="1200" i="1" kern="1200" dirty="0" smtClean="0">
                <a:solidFill>
                  <a:schemeClr val="tx1"/>
                </a:solidFill>
                <a:effectLst/>
                <a:latin typeface="+mn-lt"/>
                <a:ea typeface="+mn-ea"/>
                <a:cs typeface="+mn-cs"/>
              </a:rPr>
              <a:t>quasi</a:t>
            </a:r>
            <a:r>
              <a:rPr lang="fr-FR" sz="1200" kern="1200" dirty="0" smtClean="0">
                <a:solidFill>
                  <a:schemeClr val="tx1"/>
                </a:solidFill>
                <a:effectLst/>
                <a:latin typeface="+mn-lt"/>
                <a:ea typeface="+mn-ea"/>
                <a:cs typeface="+mn-cs"/>
              </a:rPr>
              <a:t> absente des réponses des étudiants interrogés.</a:t>
            </a:r>
            <a:endParaRPr lang="fr-BE"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20</a:t>
            </a:fld>
            <a:endParaRPr lang="fr-FR"/>
          </a:p>
        </p:txBody>
      </p:sp>
    </p:spTree>
    <p:extLst>
      <p:ext uri="{BB962C8B-B14F-4D97-AF65-F5344CB8AC3E}">
        <p14:creationId xmlns:p14="http://schemas.microsoft.com/office/powerpoint/2010/main" val="1397720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21</a:t>
            </a:fld>
            <a:endParaRPr lang="fr-FR"/>
          </a:p>
        </p:txBody>
      </p:sp>
    </p:spTree>
    <p:extLst>
      <p:ext uri="{BB962C8B-B14F-4D97-AF65-F5344CB8AC3E}">
        <p14:creationId xmlns:p14="http://schemas.microsoft.com/office/powerpoint/2010/main" val="1350852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22</a:t>
            </a:fld>
            <a:endParaRPr lang="fr-FR"/>
          </a:p>
        </p:txBody>
      </p:sp>
    </p:spTree>
    <p:extLst>
      <p:ext uri="{BB962C8B-B14F-4D97-AF65-F5344CB8AC3E}">
        <p14:creationId xmlns:p14="http://schemas.microsoft.com/office/powerpoint/2010/main" val="16072997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23</a:t>
            </a:fld>
            <a:endParaRPr lang="fr-FR"/>
          </a:p>
        </p:txBody>
      </p:sp>
    </p:spTree>
    <p:extLst>
      <p:ext uri="{BB962C8B-B14F-4D97-AF65-F5344CB8AC3E}">
        <p14:creationId xmlns:p14="http://schemas.microsoft.com/office/powerpoint/2010/main" val="1411577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24</a:t>
            </a:fld>
            <a:endParaRPr lang="fr-FR"/>
          </a:p>
        </p:txBody>
      </p:sp>
    </p:spTree>
    <p:extLst>
      <p:ext uri="{BB962C8B-B14F-4D97-AF65-F5344CB8AC3E}">
        <p14:creationId xmlns:p14="http://schemas.microsoft.com/office/powerpoint/2010/main" val="520920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r>
              <a:rPr lang="fr-FR" dirty="0" smtClean="0"/>
              <a:t>Consignes:</a:t>
            </a:r>
          </a:p>
          <a:p>
            <a:endParaRPr lang="fr-FR" dirty="0" smtClean="0"/>
          </a:p>
          <a:p>
            <a:r>
              <a:rPr lang="fr-FR" dirty="0" smtClean="0"/>
              <a:t>2 tables : Quelles</a:t>
            </a:r>
            <a:r>
              <a:rPr lang="fr-FR" baseline="0" dirty="0" smtClean="0"/>
              <a:t> sont les thématiques abordées par les étudiants?</a:t>
            </a:r>
          </a:p>
          <a:p>
            <a:r>
              <a:rPr lang="fr-FR" baseline="0" dirty="0" smtClean="0"/>
              <a:t>2 tables : Quelles sont celles pointées par les enseignants?</a:t>
            </a:r>
          </a:p>
          <a:p>
            <a:r>
              <a:rPr lang="fr-FR" baseline="0" dirty="0" smtClean="0"/>
              <a:t>Quels sont les points de convergence et de divergence entre les étudiants et les enseignants?</a:t>
            </a:r>
          </a:p>
          <a:p>
            <a:r>
              <a:rPr lang="fr-FR" baseline="0" dirty="0" smtClean="0"/>
              <a:t>Quels sont les points de convergence et de divergence par rapport aux différences que vous aviez précédemment identifiées? </a:t>
            </a:r>
            <a:endParaRPr lang="fr-FR" dirty="0"/>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25</a:t>
            </a:fld>
            <a:endParaRPr lang="fr-FR"/>
          </a:p>
        </p:txBody>
      </p:sp>
    </p:spTree>
    <p:extLst>
      <p:ext uri="{BB962C8B-B14F-4D97-AF65-F5344CB8AC3E}">
        <p14:creationId xmlns:p14="http://schemas.microsoft.com/office/powerpoint/2010/main" val="50104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26</a:t>
            </a:fld>
            <a:endParaRPr lang="fr-FR"/>
          </a:p>
        </p:txBody>
      </p:sp>
    </p:spTree>
    <p:extLst>
      <p:ext uri="{BB962C8B-B14F-4D97-AF65-F5344CB8AC3E}">
        <p14:creationId xmlns:p14="http://schemas.microsoft.com/office/powerpoint/2010/main" val="902959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27</a:t>
            </a:fld>
            <a:endParaRPr lang="fr-FR"/>
          </a:p>
        </p:txBody>
      </p:sp>
    </p:spTree>
    <p:extLst>
      <p:ext uri="{BB962C8B-B14F-4D97-AF65-F5344CB8AC3E}">
        <p14:creationId xmlns:p14="http://schemas.microsoft.com/office/powerpoint/2010/main" val="1560518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28</a:t>
            </a:fld>
            <a:endParaRPr lang="fr-FR"/>
          </a:p>
        </p:txBody>
      </p:sp>
    </p:spTree>
    <p:extLst>
      <p:ext uri="{BB962C8B-B14F-4D97-AF65-F5344CB8AC3E}">
        <p14:creationId xmlns:p14="http://schemas.microsoft.com/office/powerpoint/2010/main" val="2043788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r>
              <a:rPr lang="fr-FR" dirty="0" smtClean="0"/>
              <a:t>Romainville</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 batelier (l’étudiant) doit s’habituer à un nouveau mode de fonctionnement : d’une navigation à vue, au jour le jour dont le chemin est délimité par des berges,</a:t>
            </a:r>
            <a:r>
              <a:rPr lang="fr-FR" sz="1200" kern="1200" baseline="0" dirty="0" smtClean="0">
                <a:solidFill>
                  <a:schemeClr val="tx1"/>
                </a:solidFill>
                <a:effectLst/>
                <a:latin typeface="+mn-lt"/>
                <a:ea typeface="+mn-ea"/>
                <a:cs typeface="+mn-cs"/>
              </a:rPr>
              <a:t> et bien que l’on puisse noter</a:t>
            </a:r>
            <a:r>
              <a:rPr lang="nl-BE" sz="1200" kern="1200" dirty="0" smtClean="0">
                <a:solidFill>
                  <a:schemeClr val="tx1"/>
                </a:solidFill>
                <a:effectLst/>
                <a:latin typeface="+mn-lt"/>
                <a:ea typeface="+mn-ea"/>
                <a:cs typeface="+mn-cs"/>
              </a:rPr>
              <a:t> la présence de quelques passages plus</a:t>
            </a:r>
            <a:r>
              <a:rPr lang="nl-BE" sz="1200" kern="1200" baseline="0" dirty="0" smtClean="0">
                <a:solidFill>
                  <a:schemeClr val="tx1"/>
                </a:solidFill>
                <a:effectLst/>
                <a:latin typeface="+mn-lt"/>
                <a:ea typeface="+mn-ea"/>
                <a:cs typeface="+mn-cs"/>
              </a:rPr>
              <a:t> difficile (écluses/examens/contrôles surprises)</a:t>
            </a:r>
            <a:endParaRPr lang="fr-FR" sz="1200" kern="1200" dirty="0" smtClean="0">
              <a:solidFill>
                <a:schemeClr val="tx1"/>
              </a:solidFill>
              <a:effectLst/>
              <a:latin typeface="+mn-lt"/>
              <a:ea typeface="+mn-ea"/>
              <a:cs typeface="+mn-cs"/>
            </a:endParaRPr>
          </a:p>
          <a:p>
            <a:endParaRPr lang="fr-FR" dirty="0" smtClean="0"/>
          </a:p>
          <a:p>
            <a:r>
              <a:rPr lang="fr-FR" dirty="0" smtClean="0"/>
              <a:t>Enseignement secondaire: travail quotidien délimité par les enseignants, évaluations régulières permettant de saisir les attentes des</a:t>
            </a:r>
            <a:r>
              <a:rPr lang="fr-FR" baseline="0" dirty="0" smtClean="0"/>
              <a:t> enseignants, quantité de matière , groupe classe stable et de taille, établissement souvent bien connu (depuis plusieurs années)</a:t>
            </a:r>
            <a:endParaRPr lang="fr-FR" dirty="0"/>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29</a:t>
            </a:fld>
            <a:endParaRPr lang="fr-FR"/>
          </a:p>
        </p:txBody>
      </p:sp>
    </p:spTree>
    <p:extLst>
      <p:ext uri="{BB962C8B-B14F-4D97-AF65-F5344CB8AC3E}">
        <p14:creationId xmlns:p14="http://schemas.microsoft.com/office/powerpoint/2010/main" val="1816872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a:t>
            </a:fld>
            <a:endParaRPr lang="fr-FR"/>
          </a:p>
        </p:txBody>
      </p:sp>
    </p:spTree>
    <p:extLst>
      <p:ext uri="{BB962C8B-B14F-4D97-AF65-F5344CB8AC3E}">
        <p14:creationId xmlns:p14="http://schemas.microsoft.com/office/powerpoint/2010/main" val="388128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425450" y="1247775"/>
            <a:ext cx="5984875" cy="3367088"/>
          </a:xfrm>
        </p:spPr>
      </p:sp>
      <p:sp>
        <p:nvSpPr>
          <p:cNvPr id="3" name="Espace réservé des commentaires 2"/>
          <p:cNvSpPr>
            <a:spLocks noGrp="1"/>
          </p:cNvSpPr>
          <p:nvPr>
            <p:ph type="body" idx="1"/>
          </p:nvPr>
        </p:nvSpPr>
        <p:spPr/>
        <p:txBody>
          <a:bodyPr/>
          <a:lstStyle/>
          <a:p>
            <a:r>
              <a:rPr lang="mr-IN" sz="1200" kern="1200" dirty="0" smtClean="0">
                <a:solidFill>
                  <a:schemeClr val="tx1"/>
                </a:solidFill>
                <a:effectLst/>
                <a:latin typeface="+mn-lt"/>
                <a:ea typeface="+mn-ea"/>
                <a:cs typeface="+mn-cs"/>
              </a:rPr>
              <a:t>…</a:t>
            </a:r>
            <a:r>
              <a:rPr lang="nl-BE" sz="1200" kern="12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il doit progressivement devenir capitaine au long cours naviguant, parfois dans le brouillard ou par temps couvert, à la conquête de nouveaux horizons…</a:t>
            </a:r>
          </a:p>
          <a:p>
            <a:endParaRPr lang="fr-FR" sz="1200" kern="1200" dirty="0" smtClean="0">
              <a:solidFill>
                <a:schemeClr val="tx1"/>
              </a:solidFill>
              <a:effectLst/>
              <a:latin typeface="+mn-lt"/>
              <a:ea typeface="+mn-ea"/>
              <a:cs typeface="+mn-cs"/>
            </a:endParaRPr>
          </a:p>
          <a:p>
            <a:r>
              <a:rPr lang="fr-FR" dirty="0" smtClean="0"/>
              <a:t>Peu</a:t>
            </a:r>
            <a:r>
              <a:rPr lang="fr-FR" baseline="0" dirty="0" smtClean="0"/>
              <a:t>, voire pas, d’évaluations régulières</a:t>
            </a:r>
          </a:p>
          <a:p>
            <a:r>
              <a:rPr lang="fr-FR" baseline="0" dirty="0" smtClean="0"/>
              <a:t>Peu, voire pas, de travail délimité par les enseignants</a:t>
            </a:r>
          </a:p>
          <a:p>
            <a:r>
              <a:rPr lang="fr-FR" baseline="0" dirty="0" smtClean="0"/>
              <a:t>Nouveaux contenus, + complexes</a:t>
            </a:r>
          </a:p>
          <a:p>
            <a:r>
              <a:rPr lang="fr-FR" baseline="0" dirty="0" smtClean="0"/>
              <a:t>Tempêtes: examens</a:t>
            </a:r>
            <a:endParaRPr lang="fr-FR" dirty="0"/>
          </a:p>
        </p:txBody>
      </p:sp>
      <p:sp>
        <p:nvSpPr>
          <p:cNvPr id="4" name="Espace réservé du numéro de diapositive 3"/>
          <p:cNvSpPr>
            <a:spLocks noGrp="1"/>
          </p:cNvSpPr>
          <p:nvPr>
            <p:ph type="sldNum" sz="quarter" idx="10"/>
          </p:nvPr>
        </p:nvSpPr>
        <p:spPr/>
        <p:txBody>
          <a:bodyPr/>
          <a:lstStyle/>
          <a:p>
            <a:fld id="{E6CBF5A5-BC1C-F545-8900-9CCFC23D16FA}" type="slidenum">
              <a:rPr lang="fr-FR" smtClean="0"/>
              <a:t>30</a:t>
            </a:fld>
            <a:endParaRPr lang="fr-FR"/>
          </a:p>
        </p:txBody>
      </p:sp>
    </p:spTree>
    <p:extLst>
      <p:ext uri="{BB962C8B-B14F-4D97-AF65-F5344CB8AC3E}">
        <p14:creationId xmlns:p14="http://schemas.microsoft.com/office/powerpoint/2010/main" val="1689545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31</a:t>
            </a:fld>
            <a:endParaRPr lang="fr-FR"/>
          </a:p>
        </p:txBody>
      </p:sp>
    </p:spTree>
    <p:extLst>
      <p:ext uri="{BB962C8B-B14F-4D97-AF65-F5344CB8AC3E}">
        <p14:creationId xmlns:p14="http://schemas.microsoft.com/office/powerpoint/2010/main" val="8744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32</a:t>
            </a:fld>
            <a:endParaRPr lang="fr-FR"/>
          </a:p>
        </p:txBody>
      </p:sp>
    </p:spTree>
    <p:extLst>
      <p:ext uri="{BB962C8B-B14F-4D97-AF65-F5344CB8AC3E}">
        <p14:creationId xmlns:p14="http://schemas.microsoft.com/office/powerpoint/2010/main" val="91625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33</a:t>
            </a:fld>
            <a:endParaRPr lang="fr-FR"/>
          </a:p>
        </p:txBody>
      </p:sp>
    </p:spTree>
    <p:extLst>
      <p:ext uri="{BB962C8B-B14F-4D97-AF65-F5344CB8AC3E}">
        <p14:creationId xmlns:p14="http://schemas.microsoft.com/office/powerpoint/2010/main" val="93716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35</a:t>
            </a:fld>
            <a:endParaRPr lang="fr-FR"/>
          </a:p>
        </p:txBody>
      </p:sp>
    </p:spTree>
    <p:extLst>
      <p:ext uri="{BB962C8B-B14F-4D97-AF65-F5344CB8AC3E}">
        <p14:creationId xmlns:p14="http://schemas.microsoft.com/office/powerpoint/2010/main" val="100333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1" dirty="0" smtClean="0"/>
              <a:t>Vincent</a:t>
            </a:r>
            <a:r>
              <a:rPr lang="fr-FR" b="1" baseline="0" dirty="0" smtClean="0"/>
              <a:t> (1980):</a:t>
            </a:r>
          </a:p>
          <a:p>
            <a:endParaRPr lang="fr-FR" b="0" baseline="0" dirty="0" smtClean="0"/>
          </a:p>
          <a:p>
            <a:r>
              <a:rPr lang="fr-FR" b="0" baseline="0" dirty="0" smtClean="0"/>
              <a:t>L’école et les parcours scolaires n’ont pas toujours été organisés tels qu’on les connaît aujourd’hui. </a:t>
            </a:r>
          </a:p>
          <a:p>
            <a:pPr marL="0" marR="0" indent="0" algn="l" defTabSz="914400" rtl="0" eaLnBrk="1" fontAlgn="auto" latinLnBrk="0" hangingPunct="1">
              <a:lnSpc>
                <a:spcPct val="100000"/>
              </a:lnSpc>
              <a:spcBef>
                <a:spcPts val="0"/>
              </a:spcBef>
              <a:spcAft>
                <a:spcPts val="0"/>
              </a:spcAft>
              <a:buClrTx/>
              <a:buSzTx/>
              <a:buFontTx/>
              <a:buNone/>
              <a:tabLst/>
              <a:defRPr/>
            </a:pPr>
            <a:r>
              <a:rPr lang="fr-FR" b="0" baseline="0" dirty="0" smtClean="0"/>
              <a:t>Il faut attendre le 17</a:t>
            </a:r>
            <a:r>
              <a:rPr lang="fr-FR" b="0" baseline="30000" dirty="0" smtClean="0"/>
              <a:t>ème</a:t>
            </a:r>
            <a:r>
              <a:rPr lang="fr-FR" b="0" baseline="0" dirty="0" smtClean="0"/>
              <a:t> siècle  (Frères des écoles chrétiennes/</a:t>
            </a:r>
            <a:r>
              <a:rPr lang="fr-FR" b="0" baseline="0" dirty="0" err="1" smtClean="0"/>
              <a:t>Lasalliens</a:t>
            </a:r>
            <a:r>
              <a:rPr lang="fr-FR" b="0" baseline="0" dirty="0" smtClean="0"/>
              <a:t>) pour retrouver une organisation pédagogique semblable à celle que nous connaissons.</a:t>
            </a:r>
          </a:p>
          <a:p>
            <a:pPr marL="0" marR="0" indent="0" algn="l" defTabSz="914400" rtl="0" eaLnBrk="1" fontAlgn="auto" latinLnBrk="0" hangingPunct="1">
              <a:lnSpc>
                <a:spcPct val="100000"/>
              </a:lnSpc>
              <a:spcBef>
                <a:spcPts val="0"/>
              </a:spcBef>
              <a:spcAft>
                <a:spcPts val="0"/>
              </a:spcAft>
              <a:buClrTx/>
              <a:buSzTx/>
              <a:buFontTx/>
              <a:buNone/>
              <a:tabLst/>
              <a:defRPr/>
            </a:pPr>
            <a:r>
              <a:rPr lang="fr-FR" b="0" baseline="0" dirty="0" smtClean="0"/>
              <a:t>Les idées de progressivité des apprentissages, de paliers à franchir d’année en année pour un groupe d’enfants d’une même tranche d’âge s’est progressivement installée dans l’enseignement secondaire avant de se généraliser dans l’enseignement primaire. </a:t>
            </a:r>
          </a:p>
          <a:p>
            <a:endParaRPr lang="fr-FR" b="1" dirty="0" smtClean="0"/>
          </a:p>
          <a:p>
            <a:r>
              <a:rPr lang="fr-FR" b="1" dirty="0" smtClean="0"/>
              <a:t>Millet (2012, p. 86):</a:t>
            </a:r>
          </a:p>
          <a:p>
            <a:endParaRPr lang="fr-FR" dirty="0" smtClean="0"/>
          </a:p>
          <a:p>
            <a:r>
              <a:rPr lang="fr-FR" dirty="0" smtClean="0"/>
              <a:t>La</a:t>
            </a:r>
            <a:r>
              <a:rPr lang="fr-FR" baseline="0" dirty="0" smtClean="0"/>
              <a:t> n</a:t>
            </a:r>
            <a:r>
              <a:rPr lang="fr-FR" dirty="0" smtClean="0"/>
              <a:t>otion « d’échec scolaire » qui n’est ni sociologique,</a:t>
            </a:r>
            <a:r>
              <a:rPr lang="fr-FR" baseline="0" dirty="0" smtClean="0"/>
              <a:t> ni scientifique (</a:t>
            </a:r>
            <a:r>
              <a:rPr lang="fr-FR" baseline="0" dirty="0" err="1" smtClean="0"/>
              <a:t>Hussenet</a:t>
            </a:r>
            <a:r>
              <a:rPr lang="fr-FR" baseline="0" dirty="0" smtClean="0"/>
              <a:t>, 2004; </a:t>
            </a:r>
            <a:r>
              <a:rPr lang="fr-FR" baseline="0" dirty="0" err="1" smtClean="0"/>
              <a:t>Lahire</a:t>
            </a:r>
            <a:r>
              <a:rPr lang="fr-FR" baseline="0" dirty="0" smtClean="0"/>
              <a:t>, 1993).</a:t>
            </a:r>
            <a:endParaRPr lang="nl-BE" baseline="0" dirty="0" smtClean="0"/>
          </a:p>
          <a:p>
            <a:r>
              <a:rPr lang="nl-BE" baseline="0" dirty="0" smtClean="0"/>
              <a:t>Au départ, elle a essentiellement un usage institutionnel et pédagogique. Elle se développe d’abord en France dans les années 60 pour désigner les faibles performances scolaires des élèves pour l’essentiel issus des milieux populaires qui, dès l’école primaire, paraissent ne pas profiter des effets de l’ouverture scolaire (Isambert-Jamati, 1984).</a:t>
            </a:r>
          </a:p>
          <a:p>
            <a:endParaRPr lang="nl-BE" baseline="0" dirty="0" smtClean="0"/>
          </a:p>
          <a:p>
            <a:r>
              <a:rPr lang="nl-BE" baseline="0" dirty="0" smtClean="0"/>
              <a:t>La transposition dans le supérieur d’une notion institutionnelle servant à caractériser avant tout la situation scolaire d’élèves les plus en difficulté dès les premiers niveaux du système d’enseignement doit interroger.</a:t>
            </a:r>
          </a:p>
          <a:p>
            <a:r>
              <a:rPr lang="nl-BE" baseline="0" dirty="0" smtClean="0"/>
              <a:t>On ne saurait parler d’échec scolaire dans l’enseignement supérieur comme on parle d’échec scolaire dans l’enseignement primaire ou en secondaire, c’est-à-dire pour des élèves qui sont en cours de scolarité obligatoire, encore non diplômés</a:t>
            </a:r>
            <a:r>
              <a:rPr lang="mr-IN" baseline="0" dirty="0" smtClean="0"/>
              <a:t>…</a:t>
            </a:r>
            <a:endParaRPr lang="nl-BE" baseline="0" dirty="0" smtClean="0"/>
          </a:p>
          <a:p>
            <a:endParaRPr lang="nl-BE" baseline="0" dirty="0" smtClean="0"/>
          </a:p>
          <a:p>
            <a:r>
              <a:rPr lang="nl-BE" baseline="0" dirty="0" smtClean="0"/>
              <a:t>Par ailleurs, échec est une notion “attrape tout” (voir diversité des réponses au wooclap) et il est particulièrement important de se questionner sur les réalités variées qu’elle recouvre (redoublement, réorientation, arrêt, </a:t>
            </a:r>
            <a:r>
              <a:rPr lang="mr-IN" baseline="0" dirty="0" smtClean="0"/>
              <a:t>…</a:t>
            </a:r>
            <a:r>
              <a:rPr lang="nl-BE" baseline="0" dirty="0" smtClean="0"/>
              <a:t>). De plus, elle pose des questions méthodologiques importantes &gt; Conférence Romainville.</a:t>
            </a:r>
          </a:p>
          <a:p>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36</a:t>
            </a:fld>
            <a:endParaRPr lang="fr-FR"/>
          </a:p>
        </p:txBody>
      </p:sp>
    </p:spTree>
    <p:extLst>
      <p:ext uri="{BB962C8B-B14F-4D97-AF65-F5344CB8AC3E}">
        <p14:creationId xmlns:p14="http://schemas.microsoft.com/office/powerpoint/2010/main" val="2748515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Carte conceptuelle ou questions</a:t>
            </a:r>
          </a:p>
          <a:p>
            <a:endParaRPr lang="fr-FR" dirty="0" smtClean="0"/>
          </a:p>
          <a:p>
            <a:r>
              <a:rPr lang="fr-FR" dirty="0" smtClean="0"/>
              <a:t>Quels sont les critères</a:t>
            </a:r>
            <a:r>
              <a:rPr lang="fr-FR" baseline="0" dirty="0" smtClean="0"/>
              <a:t> à partir desquels les notions d’échec et de réussite peuvent être </a:t>
            </a:r>
            <a:r>
              <a:rPr lang="fr-FR" baseline="0" dirty="0" smtClean="0"/>
              <a:t>abordées</a:t>
            </a:r>
            <a:r>
              <a:rPr lang="fr-FR" baseline="0" dirty="0" smtClean="0"/>
              <a:t>? Comment se déclinent-ils?</a:t>
            </a:r>
          </a:p>
          <a:p>
            <a:endParaRPr lang="fr-FR" baseline="0" dirty="0" smtClean="0"/>
          </a:p>
          <a:p>
            <a:r>
              <a:rPr lang="fr-FR" baseline="0" dirty="0" smtClean="0"/>
              <a:t>Parmi ceux-ci, lesquels vous semblent évidents? </a:t>
            </a:r>
            <a:r>
              <a:rPr lang="fr-FR" baseline="0" smtClean="0"/>
              <a:t>Lesquels </a:t>
            </a:r>
            <a:r>
              <a:rPr lang="fr-FR" baseline="0" dirty="0" smtClean="0"/>
              <a:t>vous bousculent?</a:t>
            </a:r>
            <a:endParaRPr lang="fr-FR" dirty="0" smtClean="0"/>
          </a:p>
          <a:p>
            <a:endParaRPr lang="fr-FR" baseline="0" dirty="0" smtClean="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37</a:t>
            </a:fld>
            <a:endParaRPr lang="fr-FR"/>
          </a:p>
        </p:txBody>
      </p:sp>
    </p:spTree>
    <p:extLst>
      <p:ext uri="{BB962C8B-B14F-4D97-AF65-F5344CB8AC3E}">
        <p14:creationId xmlns:p14="http://schemas.microsoft.com/office/powerpoint/2010/main" val="76198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39</a:t>
            </a:fld>
            <a:endParaRPr lang="fr-FR"/>
          </a:p>
        </p:txBody>
      </p:sp>
    </p:spTree>
    <p:extLst>
      <p:ext uri="{BB962C8B-B14F-4D97-AF65-F5344CB8AC3E}">
        <p14:creationId xmlns:p14="http://schemas.microsoft.com/office/powerpoint/2010/main" val="1323323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40</a:t>
            </a:fld>
            <a:endParaRPr lang="fr-FR"/>
          </a:p>
        </p:txBody>
      </p:sp>
    </p:spTree>
    <p:extLst>
      <p:ext uri="{BB962C8B-B14F-4D97-AF65-F5344CB8AC3E}">
        <p14:creationId xmlns:p14="http://schemas.microsoft.com/office/powerpoint/2010/main" val="176235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4</a:t>
            </a:fld>
            <a:endParaRPr lang="fr-FR"/>
          </a:p>
        </p:txBody>
      </p:sp>
    </p:spTree>
    <p:extLst>
      <p:ext uri="{BB962C8B-B14F-4D97-AF65-F5344CB8AC3E}">
        <p14:creationId xmlns:p14="http://schemas.microsoft.com/office/powerpoint/2010/main" val="137448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lvl="0"/>
            <a:r>
              <a:rPr lang="fr-CA" dirty="0" smtClean="0"/>
              <a:t>L’accès à l’enseignement supérieur et universitaire</a:t>
            </a:r>
          </a:p>
          <a:p>
            <a:pPr lvl="1"/>
            <a:r>
              <a:rPr lang="fr-CA" dirty="0" smtClean="0"/>
              <a:t>Massification ou démocratisation?</a:t>
            </a:r>
          </a:p>
          <a:p>
            <a:pPr lvl="1"/>
            <a:r>
              <a:rPr lang="fr-CA" dirty="0" smtClean="0"/>
              <a:t>Contexte en Fédération Wallonie-Bruxelles</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5</a:t>
            </a:fld>
            <a:endParaRPr lang="fr-FR"/>
          </a:p>
        </p:txBody>
      </p:sp>
    </p:spTree>
    <p:extLst>
      <p:ext uri="{BB962C8B-B14F-4D97-AF65-F5344CB8AC3E}">
        <p14:creationId xmlns:p14="http://schemas.microsoft.com/office/powerpoint/2010/main" val="64444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y reviendra la semaine prochaine</a:t>
            </a:r>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6</a:t>
            </a:fld>
            <a:endParaRPr lang="fr-FR"/>
          </a:p>
        </p:txBody>
      </p:sp>
    </p:spTree>
    <p:extLst>
      <p:ext uri="{BB962C8B-B14F-4D97-AF65-F5344CB8AC3E}">
        <p14:creationId xmlns:p14="http://schemas.microsoft.com/office/powerpoint/2010/main" val="1238746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Dans</a:t>
            </a:r>
            <a:r>
              <a:rPr lang="fr-FR" baseline="0" dirty="0" smtClean="0"/>
              <a:t> la mesure du possible, chaque séance de cours intégrera un moment de réflexion individuelle ou en groupe permettant aux participants de compléter leur grille d’analyse.</a:t>
            </a:r>
            <a:endParaRPr lang="fr-FR" dirty="0"/>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7</a:t>
            </a:fld>
            <a:endParaRPr lang="fr-FR"/>
          </a:p>
        </p:txBody>
      </p:sp>
    </p:spTree>
    <p:extLst>
      <p:ext uri="{BB962C8B-B14F-4D97-AF65-F5344CB8AC3E}">
        <p14:creationId xmlns:p14="http://schemas.microsoft.com/office/powerpoint/2010/main" val="3760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EE3B7828-A3B4-7D4E-9015-393D465ECD10}" type="slidenum">
              <a:rPr lang="fr-FR" smtClean="0"/>
              <a:t>8</a:t>
            </a:fld>
            <a:endParaRPr lang="fr-FR"/>
          </a:p>
        </p:txBody>
      </p:sp>
    </p:spTree>
    <p:extLst>
      <p:ext uri="{BB962C8B-B14F-4D97-AF65-F5344CB8AC3E}">
        <p14:creationId xmlns:p14="http://schemas.microsoft.com/office/powerpoint/2010/main" val="722959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fld id="{EA9FD7A3-07A9-2140-81AE-907753457010}" type="slidenum">
              <a:rPr lang="fr-FR" smtClean="0"/>
              <a:t>9</a:t>
            </a:fld>
            <a:endParaRPr lang="fr-FR"/>
          </a:p>
        </p:txBody>
      </p:sp>
    </p:spTree>
    <p:extLst>
      <p:ext uri="{BB962C8B-B14F-4D97-AF65-F5344CB8AC3E}">
        <p14:creationId xmlns:p14="http://schemas.microsoft.com/office/powerpoint/2010/main" val="865277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p:txBody>
          <a:bodyPr/>
          <a:lstStyle/>
          <a:p>
            <a:fld id="{017B08BD-982F-3E43-81E8-6CEB4FEB72D5}" type="datetime1">
              <a:rPr lang="fr-BE" smtClean="0"/>
              <a:t>13/02/20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1561128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35013FD2-81FC-D943-B8C8-EEC3DEAA12D3}" type="datetime1">
              <a:rPr lang="fr-BE" smtClean="0"/>
              <a:t>13/02/20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1793599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Cliquez et modifiez le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929D3E6-B6ED-D242-921D-F966B16C3817}" type="datetime1">
              <a:rPr lang="fr-BE" smtClean="0"/>
              <a:t>13/02/20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80003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B58F9D6-DA6E-E249-A3A3-385202D2AAE7}" type="datetime1">
              <a:rPr lang="fr-BE" smtClean="0"/>
              <a:t>13/02/20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207286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Cliquez et modifiez le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5C50DAA4-9F6A-614D-B3B9-E242A542DFC1}" type="datetime1">
              <a:rPr lang="fr-BE" smtClean="0"/>
              <a:t>13/02/20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3758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DC5962F-1C82-CF46-B56B-9BA980AC68FB}" type="datetime1">
              <a:rPr lang="fr-BE" smtClean="0"/>
              <a:t>13/02/20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408046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Cliquez et modifiez le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8C05C3B-644C-B04F-BFD9-A3A63E262AEC}" type="datetime1">
              <a:rPr lang="fr-BE" smtClean="0"/>
              <a:t>13/02/20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1129165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e la date 2"/>
          <p:cNvSpPr>
            <a:spLocks noGrp="1"/>
          </p:cNvSpPr>
          <p:nvPr>
            <p:ph type="dt" sz="half" idx="10"/>
          </p:nvPr>
        </p:nvSpPr>
        <p:spPr/>
        <p:txBody>
          <a:bodyPr/>
          <a:lstStyle/>
          <a:p>
            <a:fld id="{7D420B17-228B-1640-806E-E58BE8620B4C}" type="datetime1">
              <a:rPr lang="fr-BE" smtClean="0"/>
              <a:t>13/02/20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565065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4A7DAAE-E478-2B47-AADB-562FE981252F}" type="datetime1">
              <a:rPr lang="fr-BE" smtClean="0"/>
              <a:t>13/02/20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885726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90106E1-108F-DA4C-958C-50F7B44D9D93}" type="datetime1">
              <a:rPr lang="fr-BE" smtClean="0"/>
              <a:t>13/02/20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4242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Cliquez et modifiez le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CEC7FC62-E961-7D45-AE39-3F063B12FB07}" type="datetime1">
              <a:rPr lang="fr-BE" smtClean="0"/>
              <a:t>13/02/20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0F149BC-37C5-F941-A1A6-07F2901ABC7A}" type="slidenum">
              <a:rPr lang="fr-FR" smtClean="0"/>
              <a:t>‹#›</a:t>
            </a:fld>
            <a:endParaRPr lang="fr-FR"/>
          </a:p>
        </p:txBody>
      </p:sp>
    </p:spTree>
    <p:extLst>
      <p:ext uri="{BB962C8B-B14F-4D97-AF65-F5344CB8AC3E}">
        <p14:creationId xmlns:p14="http://schemas.microsoft.com/office/powerpoint/2010/main" val="876313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Cliquez et modifiez le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E195D-0102-FF42-9575-BAC5D4284A78}" type="datetime1">
              <a:rPr lang="fr-BE" smtClean="0"/>
              <a:t>13/02/20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F149BC-37C5-F941-A1A6-07F2901ABC7A}" type="slidenum">
              <a:rPr lang="fr-FR" smtClean="0"/>
              <a:t>‹#›</a:t>
            </a:fld>
            <a:endParaRPr lang="fr-FR"/>
          </a:p>
        </p:txBody>
      </p:sp>
    </p:spTree>
    <p:extLst>
      <p:ext uri="{BB962C8B-B14F-4D97-AF65-F5344CB8AC3E}">
        <p14:creationId xmlns:p14="http://schemas.microsoft.com/office/powerpoint/2010/main" val="713706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www.ares-ac.be/images/Indicateurs_Graphiques/Evolution-de-la-population-SHUU.gi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3dvLdbId_b4" TargetMode="External"/><Relationship Id="rId4" Type="http://schemas.openxmlformats.org/officeDocument/2006/relationships/hyperlink" Target="https://youtu.be/ol98s9GyB78" TargetMode="External"/><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youtu.be/JnNJXY3sop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jp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www.wooclap.com/ESNU003"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canal-u.tv/video/ecole_normale_superieure_de_lyon/les_notions_de_reussite_et_d_echec_dans_les_recherches_en_enseignement_superieur_de_quoi_parle_t_on_au_juste.205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www.canal-u.tv/video/ecole_normale_superieure_de_lyon/les_notions_de_reussite_et_d_echec_dans_les_recherches_en_enseignement_superieur_de_quoi_parle_t_on_au_juste.20591" TargetMode="External"/><Relationship Id="rId4" Type="http://schemas.openxmlformats.org/officeDocument/2006/relationships/hyperlink" Target="https://www.ares-ac.be/fr/statistiques" TargetMode="Externa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alphaModFix amt="56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a:xfrm>
            <a:off x="388273" y="1590072"/>
            <a:ext cx="8815687" cy="3579471"/>
          </a:xfrm>
        </p:spPr>
        <p:txBody>
          <a:bodyPr anchor="ctr">
            <a:noAutofit/>
          </a:bodyPr>
          <a:lstStyle/>
          <a:p>
            <a:pPr algn="l"/>
            <a:r>
              <a:rPr lang="fr-FR" b="1" dirty="0" smtClean="0">
                <a:latin typeface="Franklin Gothic Demi Cond" charset="0"/>
                <a:ea typeface="Franklin Gothic Demi Cond" charset="0"/>
                <a:cs typeface="Franklin Gothic Demi Cond" charset="0"/>
              </a:rPr>
              <a:t>Connaître son public:</a:t>
            </a:r>
            <a:br>
              <a:rPr lang="fr-FR" b="1" dirty="0" smtClean="0">
                <a:latin typeface="Franklin Gothic Demi Cond" charset="0"/>
                <a:ea typeface="Franklin Gothic Demi Cond" charset="0"/>
                <a:cs typeface="Franklin Gothic Demi Cond" charset="0"/>
              </a:rPr>
            </a:br>
            <a:r>
              <a:rPr lang="fr-FR" b="1" dirty="0" smtClean="0">
                <a:latin typeface="Franklin Gothic Demi Cond" charset="0"/>
                <a:ea typeface="Franklin Gothic Demi Cond" charset="0"/>
                <a:cs typeface="Franklin Gothic Demi Cond" charset="0"/>
              </a:rPr>
              <a:t>L’</a:t>
            </a:r>
            <a:r>
              <a:rPr lang="fr-FR" b="1" dirty="0" err="1" smtClean="0">
                <a:latin typeface="Franklin Gothic Demi Cond" charset="0"/>
                <a:ea typeface="Franklin Gothic Demi Cond" charset="0"/>
                <a:cs typeface="Franklin Gothic Demi Cond" charset="0"/>
              </a:rPr>
              <a:t>étudiant·e</a:t>
            </a:r>
            <a:r>
              <a:rPr lang="fr-FR" b="1" dirty="0" smtClean="0">
                <a:latin typeface="Franklin Gothic Demi Cond" charset="0"/>
                <a:ea typeface="Franklin Gothic Demi Cond" charset="0"/>
                <a:cs typeface="Franklin Gothic Demi Cond" charset="0"/>
              </a:rPr>
              <a:t>, l’apprentissage et la réussite</a:t>
            </a:r>
            <a:endParaRPr lang="fr-FR" b="1" dirty="0">
              <a:latin typeface="Franklin Gothic Demi Cond" charset="0"/>
              <a:ea typeface="Franklin Gothic Demi Cond" charset="0"/>
              <a:cs typeface="Franklin Gothic Demi Cond" charset="0"/>
            </a:endParaRPr>
          </a:p>
        </p:txBody>
      </p:sp>
      <p:sp>
        <p:nvSpPr>
          <p:cNvPr id="3" name="Sous-titre 2"/>
          <p:cNvSpPr>
            <a:spLocks noGrp="1"/>
          </p:cNvSpPr>
          <p:nvPr>
            <p:ph type="subTitle" idx="1"/>
          </p:nvPr>
        </p:nvSpPr>
        <p:spPr>
          <a:xfrm>
            <a:off x="1524000" y="5665224"/>
            <a:ext cx="9144000" cy="990219"/>
          </a:xfrm>
        </p:spPr>
        <p:txBody>
          <a:bodyPr>
            <a:normAutofit/>
          </a:bodyPr>
          <a:lstStyle/>
          <a:p>
            <a:r>
              <a:rPr lang="fr-FR" sz="2000" dirty="0" smtClean="0">
                <a:latin typeface="Futura Medium" charset="0"/>
                <a:ea typeface="Futura Medium" charset="0"/>
                <a:cs typeface="Futura Medium" charset="0"/>
              </a:rPr>
              <a:t>ESNU - Cours 1</a:t>
            </a:r>
          </a:p>
          <a:p>
            <a:r>
              <a:rPr lang="fr-FR" sz="2000" dirty="0" smtClean="0">
                <a:latin typeface="Futura Medium" charset="0"/>
                <a:ea typeface="Futura Medium" charset="0"/>
                <a:cs typeface="Futura Medium" charset="0"/>
              </a:rPr>
              <a:t>Dorothée Baillet</a:t>
            </a:r>
            <a:endParaRPr lang="fr-FR"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824358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CA" dirty="0">
                <a:latin typeface="Franklin Gothic Demi Cond" charset="0"/>
                <a:ea typeface="Franklin Gothic Demi Cond" charset="0"/>
                <a:cs typeface="Franklin Gothic Demi Cond" charset="0"/>
              </a:rPr>
              <a:t>Massification ou démocratisation?</a:t>
            </a:r>
            <a:endParaRPr lang="fr-FR" sz="4400" b="1" dirty="0">
              <a:solidFill>
                <a:schemeClr val="tx1"/>
              </a:solidFill>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normAutofit/>
          </a:bodyPr>
          <a:lstStyle/>
          <a:p>
            <a:pPr>
              <a:lnSpc>
                <a:spcPct val="100000"/>
              </a:lnSpc>
            </a:pPr>
            <a:r>
              <a:rPr lang="fr-FR" sz="2400" dirty="0" smtClean="0">
                <a:latin typeface="+mj-lt"/>
              </a:rPr>
              <a:t>A partir des années 60 : augmentation massive du nombre d’étudiants (</a:t>
            </a:r>
            <a:r>
              <a:rPr lang="fr-FR" sz="2400" dirty="0" err="1" smtClean="0">
                <a:latin typeface="+mj-lt"/>
              </a:rPr>
              <a:t>Erlich</a:t>
            </a:r>
            <a:r>
              <a:rPr lang="fr-FR" sz="2400" dirty="0" smtClean="0">
                <a:latin typeface="+mj-lt"/>
              </a:rPr>
              <a:t>, 1998)</a:t>
            </a:r>
          </a:p>
          <a:p>
            <a:pPr>
              <a:lnSpc>
                <a:spcPct val="100000"/>
              </a:lnSpc>
            </a:pPr>
            <a:r>
              <a:rPr lang="fr-FR" sz="2400" dirty="0" smtClean="0">
                <a:latin typeface="+mj-lt"/>
              </a:rPr>
              <a:t>En France et en Belgique: 1 élève sur deux accède à l’enseignement supérieur et universitaire (Romainville, 2000; </a:t>
            </a:r>
            <a:r>
              <a:rPr lang="fr-FR" sz="2400" dirty="0" err="1" smtClean="0">
                <a:latin typeface="+mj-lt"/>
              </a:rPr>
              <a:t>Michaut</a:t>
            </a:r>
            <a:r>
              <a:rPr lang="fr-FR" sz="2400" dirty="0" smtClean="0">
                <a:latin typeface="+mj-lt"/>
              </a:rPr>
              <a:t> &amp; Romainville, 2012)</a:t>
            </a:r>
          </a:p>
          <a:p>
            <a:pPr>
              <a:lnSpc>
                <a:spcPct val="100000"/>
              </a:lnSpc>
            </a:pPr>
            <a:r>
              <a:rPr lang="fr-FR" sz="2400" dirty="0" smtClean="0">
                <a:latin typeface="+mj-lt"/>
              </a:rPr>
              <a:t>Augmentation du nombre d’étudiants:</a:t>
            </a:r>
          </a:p>
          <a:p>
            <a:pPr lvl="1">
              <a:lnSpc>
                <a:spcPct val="100000"/>
              </a:lnSpc>
              <a:buFont typeface=".LucidaGrandeUI" charset="0"/>
              <a:buChar char="↪"/>
            </a:pPr>
            <a:r>
              <a:rPr lang="fr-FR" sz="2200" dirty="0" smtClean="0">
                <a:latin typeface="+mj-lt"/>
              </a:rPr>
              <a:t>Elargissement </a:t>
            </a:r>
            <a:r>
              <a:rPr lang="fr-FR" sz="2200" dirty="0">
                <a:latin typeface="+mj-lt"/>
              </a:rPr>
              <a:t>du spectre social du recrutement universitaire (Millet, </a:t>
            </a:r>
            <a:r>
              <a:rPr lang="fr-FR" sz="2200" dirty="0" smtClean="0">
                <a:latin typeface="+mj-lt"/>
              </a:rPr>
              <a:t>2012)</a:t>
            </a:r>
            <a:endParaRPr lang="fr-FR" sz="2200" dirty="0">
              <a:latin typeface="+mj-lt"/>
            </a:endParaRPr>
          </a:p>
          <a:p>
            <a:pPr lvl="1">
              <a:lnSpc>
                <a:spcPct val="100000"/>
              </a:lnSpc>
              <a:buFont typeface=".LucidaGrandeUI" charset="0"/>
              <a:buChar char="↪"/>
            </a:pPr>
            <a:r>
              <a:rPr lang="fr-FR" sz="2200" dirty="0" smtClean="0">
                <a:latin typeface="+mj-lt"/>
              </a:rPr>
              <a:t>Apparition progressive d’étudiants </a:t>
            </a:r>
            <a:r>
              <a:rPr lang="fr-FR" sz="2200" dirty="0">
                <a:latin typeface="+mj-lt"/>
              </a:rPr>
              <a:t>aux parcours scolaires et sociaux </a:t>
            </a:r>
            <a:r>
              <a:rPr lang="fr-FR" sz="2200" dirty="0" smtClean="0">
                <a:latin typeface="+mj-lt"/>
              </a:rPr>
              <a:t>hétérogènes</a:t>
            </a:r>
          </a:p>
          <a:p>
            <a:pPr lvl="1">
              <a:lnSpc>
                <a:spcPct val="100000"/>
              </a:lnSpc>
              <a:buFont typeface=".LucidaGrandeUI" charset="0"/>
              <a:buChar char="↪"/>
            </a:pPr>
            <a:r>
              <a:rPr lang="fr-FR" sz="2200" dirty="0" smtClean="0">
                <a:latin typeface="+mj-lt"/>
              </a:rPr>
              <a:t>Disparition lente de </a:t>
            </a:r>
            <a:r>
              <a:rPr lang="fr-FR" sz="2200" dirty="0">
                <a:latin typeface="+mj-lt"/>
              </a:rPr>
              <a:t>la figure de l’héritier (Bourdieu &amp; </a:t>
            </a:r>
            <a:r>
              <a:rPr lang="fr-FR" sz="2200" dirty="0" err="1">
                <a:latin typeface="+mj-lt"/>
              </a:rPr>
              <a:t>Passeron</a:t>
            </a:r>
            <a:r>
              <a:rPr lang="fr-FR" sz="2200" dirty="0">
                <a:latin typeface="+mj-lt"/>
              </a:rPr>
              <a:t>, 1964</a:t>
            </a:r>
            <a:r>
              <a:rPr lang="fr-FR" sz="2200" dirty="0" smtClean="0">
                <a:latin typeface="+mj-lt"/>
              </a:rPr>
              <a:t>)</a:t>
            </a:r>
          </a:p>
        </p:txBody>
      </p:sp>
      <p:sp>
        <p:nvSpPr>
          <p:cNvPr id="5" name="Espace réservé du pied de page 4"/>
          <p:cNvSpPr>
            <a:spLocks noGrp="1"/>
          </p:cNvSpPr>
          <p:nvPr>
            <p:ph type="ftr" sz="quarter" idx="11"/>
          </p:nvPr>
        </p:nvSpPr>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
        <p:nvSpPr>
          <p:cNvPr id="4" name="Espace réservé du numéro de diapositive 3"/>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098916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515600" cy="1325563"/>
          </a:xfrm>
        </p:spPr>
        <p:txBody>
          <a:bodyPr>
            <a:normAutofit/>
          </a:bodyPr>
          <a:lstStyle/>
          <a:p>
            <a:pPr lvl="1"/>
            <a:r>
              <a:rPr lang="fr-CA" sz="3200" dirty="0" smtClean="0">
                <a:latin typeface="Franklin Gothic Demi Cond" charset="0"/>
                <a:ea typeface="Franklin Gothic Demi Cond" charset="0"/>
                <a:cs typeface="Franklin Gothic Demi Cond" charset="0"/>
              </a:rPr>
              <a:t>Et pourtant</a:t>
            </a:r>
            <a:r>
              <a:rPr lang="mr-IN" sz="3200" dirty="0" smtClean="0">
                <a:latin typeface="Franklin Gothic Demi Cond" charset="0"/>
                <a:ea typeface="Franklin Gothic Demi Cond" charset="0"/>
                <a:cs typeface="Franklin Gothic Demi Cond" charset="0"/>
              </a:rPr>
              <a:t>…</a:t>
            </a:r>
            <a:endParaRPr lang="fr-FR" sz="32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a:xfrm>
            <a:off x="7038109" y="1690688"/>
            <a:ext cx="4315691" cy="4665662"/>
          </a:xfrm>
        </p:spPr>
        <p:txBody>
          <a:bodyPr anchor="ctr">
            <a:normAutofit/>
          </a:bodyPr>
          <a:lstStyle/>
          <a:p>
            <a:r>
              <a:rPr lang="nl-BE" sz="2400" dirty="0" smtClean="0">
                <a:latin typeface="+mj-lt"/>
              </a:rPr>
              <a:t>Démocratisation limitée (graphique)</a:t>
            </a:r>
          </a:p>
          <a:p>
            <a:r>
              <a:rPr lang="nl-BE" sz="2400" dirty="0" smtClean="0">
                <a:latin typeface="+mj-lt"/>
              </a:rPr>
              <a:t>Hiérarchisation des </a:t>
            </a:r>
            <a:r>
              <a:rPr lang="nl-BE" sz="2400" dirty="0">
                <a:latin typeface="+mj-lt"/>
              </a:rPr>
              <a:t>filières d’études </a:t>
            </a:r>
            <a:endParaRPr lang="nl-BE" sz="2400" dirty="0" smtClean="0">
              <a:latin typeface="+mj-lt"/>
            </a:endParaRPr>
          </a:p>
          <a:p>
            <a:r>
              <a:rPr lang="nl-BE" sz="2400" dirty="0" smtClean="0">
                <a:latin typeface="+mj-lt"/>
              </a:rPr>
              <a:t>Massification variable </a:t>
            </a:r>
            <a:r>
              <a:rPr lang="nl-BE" sz="2400" dirty="0">
                <a:latin typeface="+mj-lt"/>
              </a:rPr>
              <a:t>des </a:t>
            </a:r>
            <a:r>
              <a:rPr lang="nl-BE" sz="2400" dirty="0" smtClean="0">
                <a:latin typeface="+mj-lt"/>
              </a:rPr>
              <a:t>filières</a:t>
            </a:r>
          </a:p>
          <a:p>
            <a:pPr marL="0" indent="0" algn="ctr">
              <a:buNone/>
            </a:pPr>
            <a:r>
              <a:rPr lang="nl-BE" sz="2400" dirty="0" smtClean="0">
                <a:latin typeface="+mj-lt"/>
              </a:rPr>
              <a:t>⬇⬇⬇</a:t>
            </a:r>
          </a:p>
          <a:p>
            <a:pPr marL="0" indent="0" algn="ctr">
              <a:buNone/>
            </a:pPr>
            <a:r>
              <a:rPr lang="nl-BE" sz="2400" dirty="0" smtClean="0">
                <a:latin typeface="+mj-lt"/>
              </a:rPr>
              <a:t>Démocratisation ségrégative (Merle, 2002)</a:t>
            </a:r>
            <a:endParaRPr lang="nl-BE" sz="2400" dirty="0">
              <a:latin typeface="+mj-lt"/>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11</a:t>
            </a:fld>
            <a:endParaRPr lang="fr-FR"/>
          </a:p>
        </p:txBody>
      </p:sp>
      <p:graphicFrame>
        <p:nvGraphicFramePr>
          <p:cNvPr id="5" name="Graphique 4"/>
          <p:cNvGraphicFramePr>
            <a:graphicFrameLocks/>
          </p:cNvGraphicFramePr>
          <p:nvPr>
            <p:extLst>
              <p:ext uri="{D42A27DB-BD31-4B8C-83A1-F6EECF244321}">
                <p14:modId xmlns:p14="http://schemas.microsoft.com/office/powerpoint/2010/main" val="751007452"/>
              </p:ext>
            </p:extLst>
          </p:nvPr>
        </p:nvGraphicFramePr>
        <p:xfrm>
          <a:off x="838199" y="1690688"/>
          <a:ext cx="5681353" cy="4306351"/>
        </p:xfrm>
        <a:graphic>
          <a:graphicData uri="http://schemas.openxmlformats.org/drawingml/2006/chart">
            <c:chart xmlns:c="http://schemas.openxmlformats.org/drawingml/2006/chart" xmlns:r="http://schemas.openxmlformats.org/officeDocument/2006/relationships" r:id="rId3"/>
          </a:graphicData>
        </a:graphic>
      </p:graphicFrame>
      <p:sp>
        <p:nvSpPr>
          <p:cNvPr id="6" name="ZoneTexte 5"/>
          <p:cNvSpPr txBox="1"/>
          <p:nvPr/>
        </p:nvSpPr>
        <p:spPr>
          <a:xfrm>
            <a:off x="9982200" y="956231"/>
            <a:ext cx="1451488" cy="369332"/>
          </a:xfrm>
          <a:prstGeom prst="rect">
            <a:avLst/>
          </a:prstGeom>
          <a:noFill/>
        </p:spPr>
        <p:txBody>
          <a:bodyPr wrap="none" rtlCol="0">
            <a:spAutoFit/>
          </a:bodyPr>
          <a:lstStyle/>
          <a:p>
            <a:r>
              <a:rPr lang="fr-FR" smtClean="0"/>
              <a:t>(Millet, 2012)</a:t>
            </a:r>
            <a:endParaRPr lang="fr-FR"/>
          </a:p>
        </p:txBody>
      </p:sp>
    </p:spTree>
    <p:extLst>
      <p:ext uri="{BB962C8B-B14F-4D97-AF65-F5344CB8AC3E}">
        <p14:creationId xmlns:p14="http://schemas.microsoft.com/office/powerpoint/2010/main" val="170041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4400" b="1" dirty="0" smtClean="0">
                <a:latin typeface="Franklin Gothic Demi Cond" charset="0"/>
                <a:ea typeface="Franklin Gothic Demi Cond" charset="0"/>
                <a:cs typeface="Franklin Gothic Demi Cond" charset="0"/>
              </a:rPr>
              <a:t>Contexte en Fédération Wallonie-Bruxelles</a:t>
            </a:r>
            <a:endParaRPr lang="fr-FR" sz="4400" b="1"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lstStyle/>
          <a:p>
            <a:pPr marL="0" indent="0">
              <a:buNone/>
            </a:pPr>
            <a:r>
              <a:rPr lang="fr-FR" dirty="0" smtClean="0">
                <a:latin typeface="+mj-lt"/>
              </a:rPr>
              <a:t>Conditions d’accès à l’enseignement supérieur et universitaire (S &amp; U)</a:t>
            </a:r>
          </a:p>
          <a:p>
            <a:pPr marL="0" indent="0">
              <a:buNone/>
            </a:pPr>
            <a:r>
              <a:rPr lang="fr-FR" b="1" dirty="0" smtClean="0"/>
              <a:t>Si CESS:</a:t>
            </a:r>
          </a:p>
          <a:p>
            <a:pPr lvl="1">
              <a:lnSpc>
                <a:spcPct val="150000"/>
              </a:lnSpc>
            </a:pPr>
            <a:r>
              <a:rPr lang="fr-FR" dirty="0" smtClean="0">
                <a:latin typeface="+mj-lt"/>
              </a:rPr>
              <a:t>Examen d’entrée : sciences de l’ingénieur, sciences médicales, sciences dentaires, écoles supérieures des arts (ESA)</a:t>
            </a:r>
          </a:p>
          <a:p>
            <a:pPr lvl="1">
              <a:lnSpc>
                <a:spcPct val="150000"/>
              </a:lnSpc>
            </a:pPr>
            <a:r>
              <a:rPr lang="fr-FR" dirty="0" smtClean="0">
                <a:latin typeface="+mj-lt"/>
              </a:rPr>
              <a:t>Test d’orientation: sciences vétérinaires</a:t>
            </a:r>
            <a:endParaRPr lang="fr-FR" dirty="0">
              <a:latin typeface="+mj-lt"/>
            </a:endParaRPr>
          </a:p>
          <a:p>
            <a:pPr lvl="1">
              <a:lnSpc>
                <a:spcPct val="150000"/>
              </a:lnSpc>
            </a:pPr>
            <a:r>
              <a:rPr lang="fr-FR" dirty="0" smtClean="0">
                <a:latin typeface="+mj-lt"/>
              </a:rPr>
              <a:t>Toutes les autres filières sont libres d’accès</a:t>
            </a:r>
          </a:p>
        </p:txBody>
      </p:sp>
      <p:sp>
        <p:nvSpPr>
          <p:cNvPr id="5" name="Espace réservé du pied de page 4"/>
          <p:cNvSpPr>
            <a:spLocks noGrp="1"/>
          </p:cNvSpPr>
          <p:nvPr>
            <p:ph type="ftr" sz="quarter" idx="11"/>
          </p:nvPr>
        </p:nvSpPr>
        <p:spPr/>
        <p:txBody>
          <a:bodyPr/>
          <a:lstStyle/>
          <a:p>
            <a:r>
              <a:rPr lang="en-US" smtClean="0"/>
              <a:t>D.Baillet - Université libre de Bruxelles</a:t>
            </a:r>
            <a:endParaRPr lang="en-US" dirty="0"/>
          </a:p>
        </p:txBody>
      </p:sp>
      <p:sp>
        <p:nvSpPr>
          <p:cNvPr id="4" name="Espace réservé du numéro de diapositive 3"/>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3723729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sz="3200" b="1" dirty="0" smtClean="0">
                <a:latin typeface="Franklin Gothic Demi Cond" charset="0"/>
                <a:ea typeface="Franklin Gothic Demi Cond" charset="0"/>
                <a:cs typeface="Franklin Gothic Demi Cond" charset="0"/>
              </a:rPr>
              <a:t>Evolution de la population de l’enseignement supérieur par type d’établissement en FWB (1)</a:t>
            </a:r>
            <a:endParaRPr lang="fr-FR" sz="3200" b="1" dirty="0">
              <a:latin typeface="Franklin Gothic Demi Cond" charset="0"/>
              <a:ea typeface="Franklin Gothic Demi Cond" charset="0"/>
              <a:cs typeface="Franklin Gothic Demi Cond" charset="0"/>
            </a:endParaRP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4535" y="1927787"/>
            <a:ext cx="8826500" cy="4013200"/>
          </a:xfrm>
        </p:spPr>
      </p:pic>
      <p:sp>
        <p:nvSpPr>
          <p:cNvPr id="3" name="Espace réservé du pied de page 2"/>
          <p:cNvSpPr>
            <a:spLocks noGrp="1"/>
          </p:cNvSpPr>
          <p:nvPr>
            <p:ph type="ftr" sz="quarter" idx="11"/>
          </p:nvPr>
        </p:nvSpPr>
        <p:spPr/>
        <p:txBody>
          <a:bodyPr/>
          <a:lstStyle/>
          <a:p>
            <a:r>
              <a:rPr lang="en-US" smtClean="0"/>
              <a:t>D.Baillet - Université libre de Bruxelles</a:t>
            </a:r>
            <a:endParaRPr lang="en-US" dirty="0"/>
          </a:p>
        </p:txBody>
      </p:sp>
      <p:sp>
        <p:nvSpPr>
          <p:cNvPr id="4" name="Espace réservé du numéro de diapositive 3"/>
          <p:cNvSpPr>
            <a:spLocks noGrp="1"/>
          </p:cNvSpPr>
          <p:nvPr>
            <p:ph type="sldNum" sz="quarter" idx="12"/>
          </p:nvPr>
        </p:nvSpPr>
        <p:spPr/>
        <p:txBody>
          <a:bodyPr/>
          <a:lstStyle/>
          <a:p>
            <a:fld id="{6D22F896-40B5-4ADD-8801-0D06FADFA095}" type="slidenum">
              <a:rPr lang="en-US" smtClean="0"/>
              <a:t>13</a:t>
            </a:fld>
            <a:endParaRPr lang="en-US" dirty="0"/>
          </a:p>
        </p:txBody>
      </p:sp>
      <p:sp>
        <p:nvSpPr>
          <p:cNvPr id="6" name="ZoneTexte 5"/>
          <p:cNvSpPr txBox="1"/>
          <p:nvPr/>
        </p:nvSpPr>
        <p:spPr>
          <a:xfrm>
            <a:off x="7270074" y="5993420"/>
            <a:ext cx="3786358" cy="369332"/>
          </a:xfrm>
          <a:prstGeom prst="rect">
            <a:avLst/>
          </a:prstGeom>
          <a:noFill/>
        </p:spPr>
        <p:txBody>
          <a:bodyPr wrap="none" rtlCol="0">
            <a:spAutoFit/>
          </a:bodyPr>
          <a:lstStyle/>
          <a:p>
            <a:r>
              <a:rPr lang="fr-FR" dirty="0"/>
              <a:t>https://</a:t>
            </a:r>
            <a:r>
              <a:rPr lang="fr-FR" dirty="0" err="1"/>
              <a:t>www.ares-ac.be</a:t>
            </a:r>
            <a:r>
              <a:rPr lang="fr-FR" dirty="0"/>
              <a:t>/</a:t>
            </a:r>
            <a:r>
              <a:rPr lang="fr-FR" dirty="0" err="1"/>
              <a:t>fr</a:t>
            </a:r>
            <a:r>
              <a:rPr lang="fr-FR" dirty="0"/>
              <a:t>/statistiques</a:t>
            </a:r>
          </a:p>
        </p:txBody>
      </p:sp>
    </p:spTree>
    <p:extLst>
      <p:ext uri="{BB962C8B-B14F-4D97-AF65-F5344CB8AC3E}">
        <p14:creationId xmlns:p14="http://schemas.microsoft.com/office/powerpoint/2010/main" val="15621888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b="1" dirty="0">
                <a:latin typeface="Franklin Gothic Demi Cond" charset="0"/>
                <a:ea typeface="Franklin Gothic Demi Cond" charset="0"/>
                <a:cs typeface="Franklin Gothic Demi Cond" charset="0"/>
              </a:rPr>
              <a:t>Evolution de la population de l’enseignement supérieur </a:t>
            </a:r>
            <a:r>
              <a:rPr lang="fr-FR" sz="3200" b="1" dirty="0" smtClean="0">
                <a:latin typeface="Franklin Gothic Demi Cond" charset="0"/>
                <a:ea typeface="Franklin Gothic Demi Cond" charset="0"/>
                <a:cs typeface="Franklin Gothic Demi Cond" charset="0"/>
              </a:rPr>
              <a:t>en </a:t>
            </a:r>
            <a:r>
              <a:rPr lang="fr-FR" sz="3200" b="1" dirty="0">
                <a:latin typeface="Franklin Gothic Demi Cond" charset="0"/>
                <a:ea typeface="Franklin Gothic Demi Cond" charset="0"/>
                <a:cs typeface="Franklin Gothic Demi Cond" charset="0"/>
              </a:rPr>
              <a:t>FWB </a:t>
            </a:r>
            <a:r>
              <a:rPr lang="fr-FR" sz="3200" b="1" dirty="0" smtClean="0">
                <a:latin typeface="Franklin Gothic Demi Cond" charset="0"/>
                <a:ea typeface="Franklin Gothic Demi Cond" charset="0"/>
                <a:cs typeface="Franklin Gothic Demi Cond" charset="0"/>
              </a:rPr>
              <a:t>(2)</a:t>
            </a:r>
            <a:endParaRPr lang="fr-FR" sz="3200" dirty="0">
              <a:latin typeface="Franklin Gothic Demi Cond" charset="0"/>
              <a:ea typeface="Franklin Gothic Demi Cond" charset="0"/>
              <a:cs typeface="Franklin Gothic Demi Cond"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14</a:t>
            </a:fld>
            <a:endParaRPr lang="fr-FR"/>
          </a:p>
        </p:txBody>
      </p:sp>
      <p:sp>
        <p:nvSpPr>
          <p:cNvPr id="5" name="Rectangle 4"/>
          <p:cNvSpPr/>
          <p:nvPr/>
        </p:nvSpPr>
        <p:spPr>
          <a:xfrm>
            <a:off x="617929" y="3259083"/>
            <a:ext cx="10956141" cy="646331"/>
          </a:xfrm>
          <a:prstGeom prst="rect">
            <a:avLst/>
          </a:prstGeom>
        </p:spPr>
        <p:txBody>
          <a:bodyPr wrap="none">
            <a:spAutoFit/>
          </a:bodyPr>
          <a:lstStyle/>
          <a:p>
            <a:pPr lvl="0" algn="ctr">
              <a:defRPr/>
            </a:pPr>
            <a:r>
              <a:rPr lang="fr-FR" sz="3600" dirty="0">
                <a:latin typeface="Abadi MT Condensed Extra Bold" charset="0"/>
                <a:ea typeface="Abadi MT Condensed Extra Bold" charset="0"/>
                <a:cs typeface="Abadi MT Condensed Extra Bold" charset="0"/>
                <a:hlinkClick r:id="rId3"/>
              </a:rPr>
              <a:t>Evolution de la population dans l'enseignement supérieur</a:t>
            </a:r>
            <a:endParaRPr lang="fr-FR" sz="36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1529843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84175"/>
            <a:ext cx="10515600" cy="1325563"/>
          </a:xfrm>
        </p:spPr>
        <p:txBody>
          <a:bodyPr>
            <a:normAutofit/>
          </a:bodyPr>
          <a:lstStyle/>
          <a:p>
            <a:pPr lvl="1"/>
            <a:r>
              <a:rPr lang="fr-CA" sz="3200" dirty="0" smtClean="0">
                <a:latin typeface="Franklin Gothic Demi Cond" charset="0"/>
                <a:ea typeface="Franklin Gothic Demi Cond" charset="0"/>
                <a:cs typeface="Franklin Gothic Demi Cond" charset="0"/>
              </a:rPr>
              <a:t>Taux d’accès après l’obtention du CESS (1) </a:t>
            </a:r>
            <a:r>
              <a:rPr lang="fr-CA" sz="2000" dirty="0" smtClean="0">
                <a:latin typeface="Franklin Gothic Demi Cond" charset="0"/>
                <a:ea typeface="Franklin Gothic Demi Cond" charset="0"/>
                <a:cs typeface="Franklin Gothic Demi Cond" charset="0"/>
              </a:rPr>
              <a:t>(Statistiques de l’ARES, 2013)</a:t>
            </a:r>
            <a:endParaRPr lang="fr-FR" sz="20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a:xfrm>
            <a:off x="838200" y="1825624"/>
            <a:ext cx="3567545" cy="4254541"/>
          </a:xfrm>
        </p:spPr>
        <p:txBody>
          <a:bodyPr anchor="ctr">
            <a:normAutofit/>
          </a:bodyPr>
          <a:lstStyle/>
          <a:p>
            <a:pPr marL="0" indent="0">
              <a:buNone/>
            </a:pPr>
            <a:r>
              <a:rPr lang="fr-FR" sz="2400" dirty="0">
                <a:latin typeface="+mj-lt"/>
              </a:rPr>
              <a:t>T</a:t>
            </a:r>
            <a:r>
              <a:rPr lang="fr-FR" sz="2400" dirty="0" smtClean="0">
                <a:latin typeface="+mj-lt"/>
              </a:rPr>
              <a:t>ous types d’enseignement secondaire, taux d’accès:</a:t>
            </a:r>
          </a:p>
          <a:p>
            <a:r>
              <a:rPr lang="fr-FR" dirty="0" smtClean="0">
                <a:latin typeface="+mj-lt"/>
              </a:rPr>
              <a:t>♂: 75% </a:t>
            </a:r>
          </a:p>
          <a:p>
            <a:r>
              <a:rPr lang="fr-FR" dirty="0" smtClean="0"/>
              <a:t>♀: </a:t>
            </a:r>
            <a:r>
              <a:rPr lang="fr-FR" dirty="0" smtClean="0">
                <a:latin typeface="+mj-lt"/>
              </a:rPr>
              <a:t>77%</a:t>
            </a:r>
            <a:endParaRPr lang="fr-FR" dirty="0">
              <a:latin typeface="+mj-lt"/>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15</a:t>
            </a:fld>
            <a:endParaRPr lang="fr-FR"/>
          </a:p>
        </p:txBody>
      </p:sp>
      <p:graphicFrame>
        <p:nvGraphicFramePr>
          <p:cNvPr id="7" name="Graphique 6"/>
          <p:cNvGraphicFramePr>
            <a:graphicFrameLocks/>
          </p:cNvGraphicFramePr>
          <p:nvPr>
            <p:extLst>
              <p:ext uri="{D42A27DB-BD31-4B8C-83A1-F6EECF244321}">
                <p14:modId xmlns:p14="http://schemas.microsoft.com/office/powerpoint/2010/main" val="58970671"/>
              </p:ext>
            </p:extLst>
          </p:nvPr>
        </p:nvGraphicFramePr>
        <p:xfrm>
          <a:off x="4867068" y="1825624"/>
          <a:ext cx="6486732" cy="42545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3916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30F149BC-37C5-F941-A1A6-07F2901ABC7A}" type="slidenum">
              <a:rPr lang="fr-FR" smtClean="0"/>
              <a:t>16</a:t>
            </a:fld>
            <a:endParaRPr lang="fr-FR"/>
          </a:p>
        </p:txBody>
      </p:sp>
      <p:pic>
        <p:nvPicPr>
          <p:cNvPr id="1026" name="Picture 2" descr="raphiques 2 1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081" y="1374843"/>
            <a:ext cx="9806618" cy="5297353"/>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txBox="1">
            <a:spLocks/>
          </p:cNvSpPr>
          <p:nvPr/>
        </p:nvSpPr>
        <p:spPr>
          <a:xfrm>
            <a:off x="943099" y="4928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r>
              <a:rPr lang="fr-CA" sz="3200" kern="0" dirty="0" smtClean="0">
                <a:solidFill>
                  <a:sysClr val="windowText" lastClr="000000"/>
                </a:solidFill>
                <a:latin typeface="Franklin Gothic Demi Cond" charset="0"/>
                <a:ea typeface="Franklin Gothic Demi Cond" charset="0"/>
                <a:cs typeface="Franklin Gothic Demi Cond" charset="0"/>
              </a:rPr>
              <a:t>Taux d’accès après l’obtention du CESS en 2012 </a:t>
            </a:r>
            <a:r>
              <a:rPr lang="fr-CA" sz="2000" kern="0" dirty="0" smtClean="0">
                <a:solidFill>
                  <a:sysClr val="windowText" lastClr="000000"/>
                </a:solidFill>
                <a:latin typeface="Franklin Gothic Demi Cond" charset="0"/>
                <a:ea typeface="Franklin Gothic Demi Cond" charset="0"/>
                <a:cs typeface="Franklin Gothic Demi Cond" charset="0"/>
              </a:rPr>
              <a:t>(Statistiques de l’ARES)</a:t>
            </a:r>
            <a:endParaRPr lang="fr-FR" sz="2000" kern="0" dirty="0">
              <a:solidFill>
                <a:sysClr val="windowText" lastClr="000000"/>
              </a:solidFill>
              <a:latin typeface="Franklin Gothic Demi Cond" charset="0"/>
              <a:ea typeface="Franklin Gothic Demi Cond" charset="0"/>
              <a:cs typeface="Franklin Gothic Demi Cond" charset="0"/>
            </a:endParaRPr>
          </a:p>
        </p:txBody>
      </p:sp>
    </p:spTree>
    <p:extLst>
      <p:ext uri="{BB962C8B-B14F-4D97-AF65-F5344CB8AC3E}">
        <p14:creationId xmlns:p14="http://schemas.microsoft.com/office/powerpoint/2010/main" val="1464140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435600" y="990600"/>
            <a:ext cx="5918200" cy="4999294"/>
          </a:xfrm>
        </p:spPr>
        <p:txBody>
          <a:bodyPr>
            <a:normAutofit/>
          </a:bodyPr>
          <a:lstStyle/>
          <a:p>
            <a:pPr lvl="0"/>
            <a:r>
              <a:rPr lang="fr-CA" dirty="0">
                <a:latin typeface="Marker Felt Thin" charset="0"/>
                <a:ea typeface="Marker Felt Thin" charset="0"/>
                <a:cs typeface="Marker Felt Thin" charset="0"/>
              </a:rPr>
              <a:t>L’entrée dans l’enseignement supérieur et universitaire : </a:t>
            </a:r>
            <a:r>
              <a:rPr lang="fr-CA" dirty="0" smtClean="0">
                <a:latin typeface="Marker Felt Thin" charset="0"/>
                <a:ea typeface="Marker Felt Thin" charset="0"/>
                <a:cs typeface="Marker Felt Thin" charset="0"/>
              </a:rPr>
              <a:t/>
            </a:r>
            <a:br>
              <a:rPr lang="fr-CA" dirty="0" smtClean="0">
                <a:latin typeface="Marker Felt Thin" charset="0"/>
                <a:ea typeface="Marker Felt Thin" charset="0"/>
                <a:cs typeface="Marker Felt Thin" charset="0"/>
              </a:rPr>
            </a:br>
            <a:r>
              <a:rPr lang="fr-CA" dirty="0" smtClean="0">
                <a:latin typeface="Marker Felt Thin" charset="0"/>
                <a:ea typeface="Marker Felt Thin" charset="0"/>
                <a:cs typeface="Marker Felt Thin" charset="0"/>
              </a:rPr>
              <a:t>entre </a:t>
            </a:r>
            <a:r>
              <a:rPr lang="fr-CA" dirty="0">
                <a:latin typeface="Marker Felt Thin" charset="0"/>
                <a:ea typeface="Marker Felt Thin" charset="0"/>
                <a:cs typeface="Marker Felt Thin" charset="0"/>
              </a:rPr>
              <a:t>ruptures et </a:t>
            </a:r>
            <a:r>
              <a:rPr lang="fr-CA" dirty="0" smtClean="0">
                <a:latin typeface="Marker Felt Thin" charset="0"/>
                <a:ea typeface="Marker Felt Thin" charset="0"/>
                <a:cs typeface="Marker Felt Thin" charset="0"/>
              </a:rPr>
              <a:t>défis</a:t>
            </a:r>
            <a:endParaRPr lang="fr-FR" dirty="0">
              <a:latin typeface="Marker Felt Thin" charset="0"/>
              <a:ea typeface="Marker Felt Thin" charset="0"/>
              <a:cs typeface="Marker Felt Thin"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17</a:t>
            </a:fld>
            <a:endParaRPr lang="fr-F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139928" cy="6858000"/>
          </a:xfrm>
          <a:prstGeom prst="rect">
            <a:avLst/>
          </a:prstGeom>
        </p:spPr>
      </p:pic>
    </p:spTree>
    <p:extLst>
      <p:ext uri="{BB962C8B-B14F-4D97-AF65-F5344CB8AC3E}">
        <p14:creationId xmlns:p14="http://schemas.microsoft.com/office/powerpoint/2010/main" val="320652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09600" y="1692397"/>
            <a:ext cx="10744200" cy="4484566"/>
          </a:xfrm>
        </p:spPr>
        <p:txBody>
          <a:bodyPr anchor="ctr">
            <a:normAutofit/>
          </a:bodyPr>
          <a:lstStyle/>
          <a:p>
            <a:pPr marL="0" indent="0">
              <a:buNone/>
            </a:pPr>
            <a:r>
              <a:rPr lang="fr-FR" sz="3600" dirty="0" smtClean="0">
                <a:latin typeface="+mj-lt"/>
                <a:ea typeface="Abadi MT Condensed Extra Bold" charset="0"/>
                <a:cs typeface="Abadi MT Condensed Extra Bold" charset="0"/>
              </a:rPr>
              <a:t>Par table, </a:t>
            </a:r>
          </a:p>
          <a:p>
            <a:pPr marL="0" indent="0">
              <a:buNone/>
            </a:pPr>
            <a:r>
              <a:rPr lang="fr-FR" sz="3600" dirty="0" smtClean="0">
                <a:latin typeface="+mj-lt"/>
                <a:ea typeface="Abadi MT Condensed Extra Bold" charset="0"/>
                <a:cs typeface="Abadi MT Condensed Extra Bold" charset="0"/>
              </a:rPr>
              <a:t>identifiez cinq différences entre l’enseignement secondaire et l’enseignement supérieur ou universitaire</a:t>
            </a:r>
            <a:endParaRPr lang="fr-FR" sz="3600" dirty="0">
              <a:latin typeface="+mj-lt"/>
              <a:ea typeface="Abadi MT Condensed Extra Bold" charset="0"/>
              <a:cs typeface="Abadi MT Condensed Extra Bold"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18</a:t>
            </a:fld>
            <a:endParaRPr lang="fr-FR"/>
          </a:p>
        </p:txBody>
      </p:sp>
      <p:sp>
        <p:nvSpPr>
          <p:cNvPr id="6" name="Titre 1"/>
          <p:cNvSpPr>
            <a:spLocks noGrp="1"/>
          </p:cNvSpPr>
          <p:nvPr>
            <p:ph type="title"/>
          </p:nvPr>
        </p:nvSpPr>
        <p:spPr>
          <a:xfrm>
            <a:off x="609600" y="549397"/>
            <a:ext cx="10972800" cy="1143000"/>
          </a:xfrm>
        </p:spPr>
        <p:txBody>
          <a:bodyPr>
            <a:normAutofit/>
          </a:bodyPr>
          <a:lstStyle/>
          <a:p>
            <a:r>
              <a:rPr lang="fr-FR" sz="4000" dirty="0" smtClean="0">
                <a:latin typeface="Franklin Gothic Demi Cond" charset="0"/>
                <a:ea typeface="Franklin Gothic Demi Cond" charset="0"/>
                <a:cs typeface="Franklin Gothic Demi Cond" charset="0"/>
              </a:rPr>
              <a:t>L’entrée à l’université</a:t>
            </a:r>
            <a:endParaRPr lang="fr-FR" sz="3600" dirty="0">
              <a:latin typeface="Franklin Gothic Demi Cond" charset="0"/>
              <a:ea typeface="Franklin Gothic Demi Cond" charset="0"/>
              <a:cs typeface="Franklin Gothic Demi Cond" charset="0"/>
            </a:endParaRPr>
          </a:p>
        </p:txBody>
      </p:sp>
    </p:spTree>
    <p:extLst>
      <p:ext uri="{BB962C8B-B14F-4D97-AF65-F5344CB8AC3E}">
        <p14:creationId xmlns:p14="http://schemas.microsoft.com/office/powerpoint/2010/main" val="3213948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549397"/>
            <a:ext cx="10972800" cy="1143000"/>
          </a:xfrm>
        </p:spPr>
        <p:txBody>
          <a:bodyPr>
            <a:normAutofit/>
          </a:bodyPr>
          <a:lstStyle/>
          <a:p>
            <a:r>
              <a:rPr lang="fr-FR" sz="4000" dirty="0" smtClean="0">
                <a:latin typeface="Franklin Gothic Demi Cond" charset="0"/>
                <a:ea typeface="Franklin Gothic Demi Cond" charset="0"/>
                <a:cs typeface="Franklin Gothic Demi Cond" charset="0"/>
              </a:rPr>
              <a:t>L’entrée à l’université: ce qu’en disent les </a:t>
            </a:r>
            <a:r>
              <a:rPr lang="fr-FR" sz="4000" dirty="0" err="1" smtClean="0">
                <a:latin typeface="Franklin Gothic Demi Cond" charset="0"/>
                <a:ea typeface="Franklin Gothic Demi Cond" charset="0"/>
                <a:cs typeface="Franklin Gothic Demi Cond" charset="0"/>
              </a:rPr>
              <a:t>étudiant·e·s</a:t>
            </a:r>
            <a:endParaRPr lang="fr-FR" sz="36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a:xfrm>
            <a:off x="609600" y="1844825"/>
            <a:ext cx="10972800" cy="4281339"/>
          </a:xfrm>
        </p:spPr>
        <p:txBody>
          <a:bodyPr/>
          <a:lstStyle/>
          <a:p>
            <a:pPr marL="0" indent="0" algn="ctr">
              <a:buNone/>
            </a:pPr>
            <a:endParaRPr lang="fr-FR" dirty="0" smtClean="0"/>
          </a:p>
          <a:p>
            <a:pPr marL="0" indent="0" algn="ctr">
              <a:buNone/>
            </a:pPr>
            <a:endParaRPr lang="fr-FR" sz="2400" dirty="0"/>
          </a:p>
          <a:p>
            <a:pPr marL="0" indent="0" algn="ctr">
              <a:buNone/>
            </a:pPr>
            <a:r>
              <a:rPr lang="fr-FR" dirty="0" smtClean="0"/>
              <a:t>Par </a:t>
            </a:r>
            <a:r>
              <a:rPr lang="fr-FR" dirty="0"/>
              <a:t>rapport à l’enseignement secondaire, quels sont les changements auxquels vous vous attendez dans les cours à l’université?</a:t>
            </a: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19</a:t>
            </a:fld>
            <a:endParaRPr lang="fr-BE"/>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39800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0922" y="0"/>
            <a:ext cx="12871320" cy="6858000"/>
          </a:xfrm>
        </p:spPr>
      </p:pic>
      <p:sp>
        <p:nvSpPr>
          <p:cNvPr id="4" name="Espace réservé du numéro de diapositive 3"/>
          <p:cNvSpPr>
            <a:spLocks noGrp="1"/>
          </p:cNvSpPr>
          <p:nvPr>
            <p:ph type="sldNum" sz="quarter" idx="12"/>
          </p:nvPr>
        </p:nvSpPr>
        <p:spPr/>
        <p:txBody>
          <a:bodyPr/>
          <a:lstStyle/>
          <a:p>
            <a:fld id="{30F149BC-37C5-F941-A1A6-07F2901ABC7A}" type="slidenum">
              <a:rPr lang="fr-FR" smtClean="0"/>
              <a:t>2</a:t>
            </a:fld>
            <a:endParaRPr lang="fr-FR"/>
          </a:p>
        </p:txBody>
      </p:sp>
    </p:spTree>
    <p:extLst>
      <p:ext uri="{BB962C8B-B14F-4D97-AF65-F5344CB8AC3E}">
        <p14:creationId xmlns:p14="http://schemas.microsoft.com/office/powerpoint/2010/main" val="1524325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3200" dirty="0" smtClean="0"/>
              <a:t>Une plus grande liberté qui nécessite ou donne l’opportunité d’apprendre à </a:t>
            </a:r>
            <a:r>
              <a:rPr lang="fr-FR" sz="3200" b="1" dirty="0" smtClean="0"/>
              <a:t>se gérer </a:t>
            </a:r>
            <a:r>
              <a:rPr lang="fr-FR" sz="3200" dirty="0" smtClean="0"/>
              <a:t>(</a:t>
            </a:r>
            <a:r>
              <a:rPr lang="fr-FR" sz="3200" dirty="0"/>
              <a:t>59,7</a:t>
            </a:r>
            <a:r>
              <a:rPr lang="fr-FR" sz="3200" dirty="0" smtClean="0"/>
              <a:t>%)</a:t>
            </a:r>
            <a:endParaRPr lang="fr-FR" sz="3600" dirty="0"/>
          </a:p>
        </p:txBody>
      </p:sp>
      <p:sp>
        <p:nvSpPr>
          <p:cNvPr id="3" name="Espace réservé du contenu 2"/>
          <p:cNvSpPr>
            <a:spLocks noGrp="1"/>
          </p:cNvSpPr>
          <p:nvPr>
            <p:ph idx="1"/>
          </p:nvPr>
        </p:nvSpPr>
        <p:spPr/>
        <p:txBody>
          <a:bodyPr anchor="ctr">
            <a:normAutofit lnSpcReduction="10000"/>
          </a:bodyPr>
          <a:lstStyle/>
          <a:p>
            <a:pPr>
              <a:lnSpc>
                <a:spcPct val="150000"/>
              </a:lnSpc>
            </a:pPr>
            <a:r>
              <a:rPr lang="fr-FR" sz="2800" dirty="0" smtClean="0">
                <a:latin typeface="+mj-lt"/>
              </a:rPr>
              <a:t>« </a:t>
            </a:r>
            <a:r>
              <a:rPr lang="fr-FR" sz="2800" i="1" dirty="0">
                <a:latin typeface="+mj-lt"/>
              </a:rPr>
              <a:t>une liberté, une indépendance, une plus grande responsabilité dans mon travail</a:t>
            </a:r>
            <a:r>
              <a:rPr lang="fr-FR" sz="2800" dirty="0">
                <a:latin typeface="+mj-lt"/>
              </a:rPr>
              <a:t> » (A44</a:t>
            </a:r>
            <a:r>
              <a:rPr lang="fr-FR" sz="2800" dirty="0" smtClean="0">
                <a:latin typeface="+mj-lt"/>
              </a:rPr>
              <a:t>)</a:t>
            </a:r>
          </a:p>
          <a:p>
            <a:pPr>
              <a:lnSpc>
                <a:spcPct val="150000"/>
              </a:lnSpc>
            </a:pPr>
            <a:r>
              <a:rPr lang="fr-FR" sz="2800" dirty="0" smtClean="0">
                <a:latin typeface="+mj-lt"/>
              </a:rPr>
              <a:t>« </a:t>
            </a:r>
            <a:r>
              <a:rPr lang="fr-FR" sz="2800" i="1" dirty="0" smtClean="0">
                <a:latin typeface="+mj-lt"/>
              </a:rPr>
              <a:t>qu'on me laisse davantage tranquille</a:t>
            </a:r>
            <a:r>
              <a:rPr lang="fr-FR" sz="2800" dirty="0" smtClean="0">
                <a:latin typeface="+mj-lt"/>
              </a:rPr>
              <a:t> » (A74)</a:t>
            </a:r>
          </a:p>
          <a:p>
            <a:pPr>
              <a:lnSpc>
                <a:spcPct val="150000"/>
              </a:lnSpc>
            </a:pPr>
            <a:r>
              <a:rPr lang="fr-FR" sz="2800" dirty="0" smtClean="0">
                <a:latin typeface="+mj-lt"/>
              </a:rPr>
              <a:t>« </a:t>
            </a:r>
            <a:r>
              <a:rPr lang="fr-FR" sz="2800" i="1" dirty="0" smtClean="0">
                <a:latin typeface="+mj-lt"/>
              </a:rPr>
              <a:t>la liberté qui est plus grande (également à double tranchant)</a:t>
            </a:r>
            <a:r>
              <a:rPr lang="fr-FR" sz="2800" dirty="0" smtClean="0">
                <a:latin typeface="+mj-lt"/>
              </a:rPr>
              <a:t> » (A9) </a:t>
            </a:r>
          </a:p>
          <a:p>
            <a:pPr>
              <a:lnSpc>
                <a:spcPct val="150000"/>
              </a:lnSpc>
            </a:pPr>
            <a:r>
              <a:rPr lang="fr-FR" sz="2800" dirty="0" smtClean="0">
                <a:latin typeface="+mj-lt"/>
              </a:rPr>
              <a:t>« </a:t>
            </a:r>
            <a:r>
              <a:rPr lang="fr-FR" sz="2800" i="1" dirty="0" smtClean="0">
                <a:latin typeface="+mj-lt"/>
              </a:rPr>
              <a:t>ne pas se laisser emporter par la liberté</a:t>
            </a:r>
            <a:r>
              <a:rPr lang="fr-FR" sz="2800" dirty="0" smtClean="0">
                <a:latin typeface="+mj-lt"/>
              </a:rPr>
              <a:t> » (A59)</a:t>
            </a:r>
          </a:p>
          <a:p>
            <a:pPr>
              <a:lnSpc>
                <a:spcPct val="150000"/>
              </a:lnSpc>
            </a:pPr>
            <a:r>
              <a:rPr lang="fr-FR" sz="2800" dirty="0" smtClean="0">
                <a:latin typeface="+mj-lt"/>
              </a:rPr>
              <a:t>« </a:t>
            </a:r>
            <a:r>
              <a:rPr lang="fr-FR" sz="2800" i="1" dirty="0" smtClean="0">
                <a:latin typeface="+mj-lt"/>
              </a:rPr>
              <a:t>être livré à soi-même</a:t>
            </a:r>
            <a:r>
              <a:rPr lang="fr-FR" sz="2800" dirty="0" smtClean="0">
                <a:latin typeface="+mj-lt"/>
              </a:rPr>
              <a:t> » (A60)</a:t>
            </a:r>
            <a:endParaRPr lang="fr-BE" sz="2800" dirty="0">
              <a:latin typeface="+mj-lt"/>
            </a:endParaRP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20</a:t>
            </a:fld>
            <a:endParaRPr lang="fr-BE" dirty="0"/>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892834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a:r>
              <a:rPr lang="fr-BE" sz="3200" dirty="0" smtClean="0"/>
              <a:t>Des contenus choisis dont l’intérêt contribue au </a:t>
            </a:r>
            <a:r>
              <a:rPr lang="fr-BE" sz="3200" b="1" dirty="0" smtClean="0"/>
              <a:t>développement de soi </a:t>
            </a:r>
            <a:r>
              <a:rPr lang="fr-BE" sz="3200" dirty="0" smtClean="0"/>
              <a:t>(29,9%)</a:t>
            </a:r>
            <a:endParaRPr lang="fr-BE" sz="3200" dirty="0"/>
          </a:p>
        </p:txBody>
      </p:sp>
      <p:sp>
        <p:nvSpPr>
          <p:cNvPr id="3" name="Espace réservé du contenu 2"/>
          <p:cNvSpPr>
            <a:spLocks noGrp="1"/>
          </p:cNvSpPr>
          <p:nvPr>
            <p:ph idx="1"/>
          </p:nvPr>
        </p:nvSpPr>
        <p:spPr/>
        <p:txBody>
          <a:bodyPr anchor="ctr"/>
          <a:lstStyle/>
          <a:p>
            <a:pPr>
              <a:lnSpc>
                <a:spcPct val="150000"/>
              </a:lnSpc>
            </a:pPr>
            <a:r>
              <a:rPr lang="fr-FR" sz="2800" dirty="0">
                <a:latin typeface="+mj-lt"/>
              </a:rPr>
              <a:t>« </a:t>
            </a:r>
            <a:r>
              <a:rPr lang="fr-FR" sz="2800" i="1" dirty="0">
                <a:latin typeface="+mj-lt"/>
              </a:rPr>
              <a:t>un apprentissage plus intéressant car on l'a délibérément </a:t>
            </a:r>
            <a:r>
              <a:rPr lang="fr-FR" sz="2800" i="1" dirty="0" smtClean="0">
                <a:latin typeface="+mj-lt"/>
              </a:rPr>
              <a:t>choisi</a:t>
            </a:r>
            <a:r>
              <a:rPr lang="fr-FR" dirty="0" smtClean="0">
                <a:latin typeface="+mj-lt"/>
              </a:rPr>
              <a:t> » </a:t>
            </a:r>
            <a:r>
              <a:rPr lang="fr-FR" sz="2800" dirty="0" smtClean="0">
                <a:latin typeface="+mj-lt"/>
              </a:rPr>
              <a:t>(A24</a:t>
            </a:r>
            <a:r>
              <a:rPr lang="fr-FR" sz="2800" dirty="0">
                <a:latin typeface="+mj-lt"/>
              </a:rPr>
              <a:t>) </a:t>
            </a:r>
            <a:endParaRPr lang="fr-FR" sz="2800" dirty="0" smtClean="0">
              <a:latin typeface="+mj-lt"/>
            </a:endParaRPr>
          </a:p>
          <a:p>
            <a:pPr>
              <a:lnSpc>
                <a:spcPct val="150000"/>
              </a:lnSpc>
            </a:pPr>
            <a:r>
              <a:rPr lang="fr-FR" sz="2800" dirty="0" smtClean="0">
                <a:latin typeface="+mj-lt"/>
              </a:rPr>
              <a:t>« </a:t>
            </a:r>
            <a:r>
              <a:rPr lang="fr-FR" sz="2800" i="1" dirty="0">
                <a:latin typeface="+mj-lt"/>
              </a:rPr>
              <a:t>des cours qui nous intéressent d'avantage car ils ne nous sont pas imposés, on les choisit</a:t>
            </a:r>
            <a:r>
              <a:rPr lang="fr-FR" sz="2800" dirty="0">
                <a:latin typeface="+mj-lt"/>
              </a:rPr>
              <a:t> » (A65</a:t>
            </a:r>
            <a:r>
              <a:rPr lang="fr-FR" sz="2800" dirty="0" smtClean="0">
                <a:latin typeface="+mj-lt"/>
              </a:rPr>
              <a:t>)</a:t>
            </a:r>
            <a:endParaRPr lang="fr-BE" sz="2800" dirty="0">
              <a:latin typeface="+mj-lt"/>
            </a:endParaRPr>
          </a:p>
          <a:p>
            <a:pPr>
              <a:lnSpc>
                <a:spcPct val="150000"/>
              </a:lnSpc>
            </a:pPr>
            <a:r>
              <a:rPr lang="fr-FR" sz="2800" dirty="0">
                <a:latin typeface="+mj-lt"/>
              </a:rPr>
              <a:t>« </a:t>
            </a:r>
            <a:r>
              <a:rPr lang="fr-FR" sz="2800" i="1" dirty="0">
                <a:latin typeface="+mj-lt"/>
              </a:rPr>
              <a:t>grandir, acquérir une maturité, passer de l'adolescence à l'adulte</a:t>
            </a:r>
            <a:r>
              <a:rPr lang="fr-FR" sz="2800" dirty="0">
                <a:latin typeface="+mj-lt"/>
              </a:rPr>
              <a:t> » (A27</a:t>
            </a:r>
            <a:r>
              <a:rPr lang="fr-FR" sz="2800" dirty="0" smtClean="0">
                <a:latin typeface="+mj-lt"/>
              </a:rPr>
              <a:t>)</a:t>
            </a:r>
            <a:endParaRPr lang="fr-BE" sz="2800" dirty="0" smtClean="0">
              <a:latin typeface="+mj-lt"/>
            </a:endParaRP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21</a:t>
            </a:fld>
            <a:endParaRPr lang="fr-BE"/>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70913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pPr algn="l"/>
            <a:r>
              <a:rPr lang="fr-BE" sz="3200" dirty="0" smtClean="0"/>
              <a:t>Des </a:t>
            </a:r>
            <a:r>
              <a:rPr lang="fr-BE" sz="3200" b="1" dirty="0" smtClean="0"/>
              <a:t>différences qualitatives </a:t>
            </a:r>
            <a:r>
              <a:rPr lang="fr-BE" sz="3200" dirty="0" smtClean="0"/>
              <a:t>relatives au contenu des enseignements (27,4%) </a:t>
            </a:r>
            <a:endParaRPr lang="fr-BE" sz="3200" dirty="0"/>
          </a:p>
        </p:txBody>
      </p:sp>
      <p:sp>
        <p:nvSpPr>
          <p:cNvPr id="3" name="Espace réservé du contenu 2"/>
          <p:cNvSpPr>
            <a:spLocks noGrp="1"/>
          </p:cNvSpPr>
          <p:nvPr>
            <p:ph idx="1"/>
          </p:nvPr>
        </p:nvSpPr>
        <p:spPr/>
        <p:txBody>
          <a:bodyPr anchor="ctr">
            <a:normAutofit lnSpcReduction="10000"/>
          </a:bodyPr>
          <a:lstStyle/>
          <a:p>
            <a:pPr>
              <a:lnSpc>
                <a:spcPct val="150000"/>
              </a:lnSpc>
            </a:pPr>
            <a:r>
              <a:rPr lang="fr-FR" sz="2800" dirty="0" smtClean="0">
                <a:latin typeface="+mj-lt"/>
              </a:rPr>
              <a:t>« </a:t>
            </a:r>
            <a:r>
              <a:rPr lang="fr-FR" sz="2800" i="1" dirty="0">
                <a:latin typeface="+mj-lt"/>
              </a:rPr>
              <a:t>étudier des choses plus spécifiques</a:t>
            </a:r>
            <a:r>
              <a:rPr lang="fr-FR" sz="2800" dirty="0">
                <a:latin typeface="+mj-lt"/>
              </a:rPr>
              <a:t> » (A69</a:t>
            </a:r>
            <a:r>
              <a:rPr lang="fr-FR" sz="2800" dirty="0" smtClean="0">
                <a:latin typeface="+mj-lt"/>
              </a:rPr>
              <a:t>)</a:t>
            </a:r>
            <a:endParaRPr lang="fr-BE" sz="2800" dirty="0">
              <a:latin typeface="+mj-lt"/>
            </a:endParaRPr>
          </a:p>
          <a:p>
            <a:pPr>
              <a:lnSpc>
                <a:spcPct val="150000"/>
              </a:lnSpc>
            </a:pPr>
            <a:r>
              <a:rPr lang="fr-FR" sz="2800" dirty="0">
                <a:latin typeface="+mj-lt"/>
              </a:rPr>
              <a:t>« </a:t>
            </a:r>
            <a:r>
              <a:rPr lang="fr-FR" sz="2800" i="1" dirty="0">
                <a:latin typeface="+mj-lt"/>
              </a:rPr>
              <a:t>des cours avec plus de jugement critique</a:t>
            </a:r>
            <a:r>
              <a:rPr lang="fr-FR" sz="2800" dirty="0">
                <a:latin typeface="+mj-lt"/>
              </a:rPr>
              <a:t> » (A35</a:t>
            </a:r>
            <a:r>
              <a:rPr lang="fr-FR" sz="2800" dirty="0" smtClean="0">
                <a:latin typeface="+mj-lt"/>
              </a:rPr>
              <a:t>)</a:t>
            </a:r>
          </a:p>
          <a:p>
            <a:pPr>
              <a:lnSpc>
                <a:spcPct val="150000"/>
              </a:lnSpc>
            </a:pPr>
            <a:r>
              <a:rPr lang="fr-FR" sz="2800" dirty="0" smtClean="0">
                <a:latin typeface="+mj-lt"/>
              </a:rPr>
              <a:t>« </a:t>
            </a:r>
            <a:r>
              <a:rPr lang="fr-FR" sz="2800" i="1" dirty="0">
                <a:latin typeface="+mj-lt"/>
              </a:rPr>
              <a:t>les matières et pistes de réflexions pour beaucoup accessibles uniquement à l'université</a:t>
            </a:r>
            <a:r>
              <a:rPr lang="fr-FR" sz="2800" dirty="0">
                <a:latin typeface="+mj-lt"/>
              </a:rPr>
              <a:t> » (A42</a:t>
            </a:r>
            <a:r>
              <a:rPr lang="fr-FR" sz="2800" dirty="0" smtClean="0">
                <a:latin typeface="+mj-lt"/>
              </a:rPr>
              <a:t>)</a:t>
            </a:r>
          </a:p>
          <a:p>
            <a:pPr>
              <a:lnSpc>
                <a:spcPct val="150000"/>
              </a:lnSpc>
            </a:pPr>
            <a:r>
              <a:rPr lang="fr-FR" sz="2800" dirty="0">
                <a:latin typeface="+mj-lt"/>
              </a:rPr>
              <a:t>« </a:t>
            </a:r>
            <a:r>
              <a:rPr lang="fr-FR" sz="2800" i="1" dirty="0">
                <a:latin typeface="+mj-lt"/>
              </a:rPr>
              <a:t>des cours qui nous mettent plus en réflexion</a:t>
            </a:r>
            <a:r>
              <a:rPr lang="fr-FR" sz="2800" dirty="0">
                <a:latin typeface="+mj-lt"/>
              </a:rPr>
              <a:t> » (A13</a:t>
            </a:r>
            <a:r>
              <a:rPr lang="fr-FR" sz="2800" dirty="0" smtClean="0">
                <a:latin typeface="+mj-lt"/>
              </a:rPr>
              <a:t>)</a:t>
            </a:r>
            <a:endParaRPr lang="fr-BE" sz="2800" dirty="0" smtClean="0">
              <a:latin typeface="+mj-lt"/>
            </a:endParaRPr>
          </a:p>
          <a:p>
            <a:pPr>
              <a:lnSpc>
                <a:spcPct val="150000"/>
              </a:lnSpc>
            </a:pPr>
            <a:r>
              <a:rPr lang="fr-FR" sz="2800" dirty="0">
                <a:latin typeface="+mj-lt"/>
              </a:rPr>
              <a:t>« </a:t>
            </a:r>
            <a:r>
              <a:rPr lang="fr-FR" sz="2800" i="1" dirty="0">
                <a:latin typeface="+mj-lt"/>
              </a:rPr>
              <a:t>élargir mon esprit critique ainsi que mon savoir</a:t>
            </a:r>
            <a:r>
              <a:rPr lang="fr-FR" sz="2800" dirty="0">
                <a:latin typeface="+mj-lt"/>
              </a:rPr>
              <a:t> » (A44</a:t>
            </a:r>
            <a:r>
              <a:rPr lang="fr-FR" sz="2800" dirty="0" smtClean="0">
                <a:latin typeface="+mj-lt"/>
              </a:rPr>
              <a:t>)</a:t>
            </a:r>
            <a:endParaRPr lang="fr-BE" sz="2800" dirty="0">
              <a:latin typeface="+mj-lt"/>
            </a:endParaRP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22</a:t>
            </a:fld>
            <a:endParaRPr lang="fr-BE"/>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580313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BE" sz="3200" dirty="0" smtClean="0"/>
              <a:t>Des </a:t>
            </a:r>
            <a:r>
              <a:rPr lang="fr-BE" sz="3200" b="1" dirty="0" smtClean="0"/>
              <a:t>différences quantitatives</a:t>
            </a:r>
            <a:endParaRPr lang="fr-BE" sz="4000" b="1" dirty="0"/>
          </a:p>
        </p:txBody>
      </p:sp>
      <p:sp>
        <p:nvSpPr>
          <p:cNvPr id="3" name="Espace réservé du contenu 2"/>
          <p:cNvSpPr>
            <a:spLocks noGrp="1"/>
          </p:cNvSpPr>
          <p:nvPr>
            <p:ph idx="1"/>
          </p:nvPr>
        </p:nvSpPr>
        <p:spPr/>
        <p:txBody>
          <a:bodyPr anchor="ctr">
            <a:normAutofit/>
          </a:bodyPr>
          <a:lstStyle/>
          <a:p>
            <a:pPr>
              <a:lnSpc>
                <a:spcPct val="150000"/>
              </a:lnSpc>
            </a:pPr>
            <a:r>
              <a:rPr lang="fr-FR" sz="2800" dirty="0">
                <a:latin typeface="+mj-lt"/>
              </a:rPr>
              <a:t>« </a:t>
            </a:r>
            <a:r>
              <a:rPr lang="fr-FR" sz="2800" i="1" dirty="0">
                <a:latin typeface="+mj-lt"/>
              </a:rPr>
              <a:t>des cours plus lourds et qui demandent plus de travail à domicile et d'attention au cours</a:t>
            </a:r>
            <a:r>
              <a:rPr lang="fr-FR" sz="2800" dirty="0">
                <a:latin typeface="+mj-lt"/>
              </a:rPr>
              <a:t> » (A77</a:t>
            </a:r>
            <a:r>
              <a:rPr lang="fr-FR" sz="2800" dirty="0" smtClean="0">
                <a:latin typeface="+mj-lt"/>
              </a:rPr>
              <a:t>)</a:t>
            </a:r>
          </a:p>
          <a:p>
            <a:pPr>
              <a:lnSpc>
                <a:spcPct val="150000"/>
              </a:lnSpc>
            </a:pPr>
            <a:r>
              <a:rPr lang="fr-FR" sz="2800" dirty="0">
                <a:latin typeface="+mj-lt"/>
              </a:rPr>
              <a:t>« </a:t>
            </a:r>
            <a:r>
              <a:rPr lang="fr-FR" sz="2800" i="1" dirty="0">
                <a:latin typeface="+mj-lt"/>
              </a:rPr>
              <a:t>une quantité de matière beaucoup plus importante, volumineuse </a:t>
            </a:r>
            <a:r>
              <a:rPr lang="fr-FR" sz="2800" dirty="0">
                <a:latin typeface="+mj-lt"/>
              </a:rPr>
              <a:t>» (A63</a:t>
            </a:r>
            <a:r>
              <a:rPr lang="fr-FR" sz="2800" dirty="0" smtClean="0">
                <a:latin typeface="+mj-lt"/>
              </a:rPr>
              <a:t>)</a:t>
            </a:r>
          </a:p>
          <a:p>
            <a:pPr>
              <a:lnSpc>
                <a:spcPct val="150000"/>
              </a:lnSpc>
            </a:pPr>
            <a:r>
              <a:rPr lang="fr-FR" sz="2800" dirty="0">
                <a:latin typeface="+mj-lt"/>
              </a:rPr>
              <a:t>« </a:t>
            </a:r>
            <a:r>
              <a:rPr lang="fr-FR" sz="2800" i="1" dirty="0">
                <a:latin typeface="+mj-lt"/>
              </a:rPr>
              <a:t>une plus grande charge de travail </a:t>
            </a:r>
            <a:r>
              <a:rPr lang="fr-FR" sz="2800" dirty="0">
                <a:latin typeface="+mj-lt"/>
              </a:rPr>
              <a:t>» (A75)</a:t>
            </a:r>
            <a:endParaRPr lang="fr-BE" sz="2800" dirty="0">
              <a:latin typeface="+mj-lt"/>
            </a:endParaRP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23</a:t>
            </a:fld>
            <a:endParaRPr lang="fr-BE"/>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689548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BE" sz="3200" dirty="0" smtClean="0"/>
              <a:t>Un </a:t>
            </a:r>
            <a:r>
              <a:rPr lang="fr-BE" sz="3200" b="1" dirty="0" smtClean="0"/>
              <a:t>rapport</a:t>
            </a:r>
            <a:r>
              <a:rPr lang="fr-BE" sz="3200" dirty="0" smtClean="0"/>
              <a:t> différent aux </a:t>
            </a:r>
            <a:r>
              <a:rPr lang="fr-BE" sz="3200" b="1" dirty="0" smtClean="0"/>
              <a:t>autres</a:t>
            </a:r>
            <a:endParaRPr lang="fr-BE" sz="3200" b="1" dirty="0"/>
          </a:p>
        </p:txBody>
      </p:sp>
      <p:sp>
        <p:nvSpPr>
          <p:cNvPr id="3" name="Espace réservé du contenu 2"/>
          <p:cNvSpPr>
            <a:spLocks noGrp="1"/>
          </p:cNvSpPr>
          <p:nvPr>
            <p:ph idx="1"/>
          </p:nvPr>
        </p:nvSpPr>
        <p:spPr/>
        <p:txBody>
          <a:bodyPr anchor="ctr">
            <a:normAutofit/>
          </a:bodyPr>
          <a:lstStyle/>
          <a:p>
            <a:pPr>
              <a:lnSpc>
                <a:spcPct val="120000"/>
              </a:lnSpc>
            </a:pPr>
            <a:r>
              <a:rPr lang="fr-FR" sz="2800" i="1" dirty="0">
                <a:latin typeface="+mj-lt"/>
              </a:rPr>
              <a:t>« plus d'anonymat » </a:t>
            </a:r>
            <a:r>
              <a:rPr lang="fr-FR" sz="2800" dirty="0">
                <a:latin typeface="+mj-lt"/>
              </a:rPr>
              <a:t>(A42</a:t>
            </a:r>
            <a:r>
              <a:rPr lang="fr-FR" sz="2800" dirty="0" smtClean="0">
                <a:latin typeface="+mj-lt"/>
              </a:rPr>
              <a:t>)</a:t>
            </a:r>
          </a:p>
          <a:p>
            <a:pPr>
              <a:lnSpc>
                <a:spcPct val="120000"/>
              </a:lnSpc>
            </a:pPr>
            <a:r>
              <a:rPr lang="fr-FR" sz="2800" i="1" dirty="0">
                <a:latin typeface="+mj-lt"/>
              </a:rPr>
              <a:t>« élèves moins bruyants »</a:t>
            </a:r>
            <a:r>
              <a:rPr lang="fr-FR" sz="2800" dirty="0">
                <a:latin typeface="+mj-lt"/>
              </a:rPr>
              <a:t> (A31), « </a:t>
            </a:r>
            <a:r>
              <a:rPr lang="fr-FR" sz="2800" i="1" dirty="0">
                <a:latin typeface="+mj-lt"/>
              </a:rPr>
              <a:t>une plus grande difficulté à suivre le cours (chahut)</a:t>
            </a:r>
            <a:r>
              <a:rPr lang="fr-FR" sz="2800" dirty="0">
                <a:latin typeface="+mj-lt"/>
              </a:rPr>
              <a:t> » (A75)</a:t>
            </a:r>
            <a:endParaRPr lang="fr-BE" sz="2800" dirty="0">
              <a:latin typeface="+mj-lt"/>
            </a:endParaRPr>
          </a:p>
          <a:p>
            <a:pPr>
              <a:lnSpc>
                <a:spcPct val="120000"/>
              </a:lnSpc>
            </a:pPr>
            <a:r>
              <a:rPr lang="fr-FR" sz="2800" dirty="0">
                <a:latin typeface="+mj-lt"/>
              </a:rPr>
              <a:t>« </a:t>
            </a:r>
            <a:r>
              <a:rPr lang="fr-FR" sz="2800" i="1" dirty="0">
                <a:latin typeface="+mj-lt"/>
              </a:rPr>
              <a:t>des connaissances relationnelles en veux-tu en voilà, d'où une difficulté finalement de se faire de nouveaux véritables amis</a:t>
            </a:r>
            <a:r>
              <a:rPr lang="fr-FR" sz="2800" dirty="0">
                <a:latin typeface="+mj-lt"/>
              </a:rPr>
              <a:t> » (A20), </a:t>
            </a:r>
            <a:r>
              <a:rPr lang="fr-FR" dirty="0" smtClean="0">
                <a:latin typeface="+mj-lt"/>
              </a:rPr>
              <a:t>« </a:t>
            </a:r>
            <a:r>
              <a:rPr lang="fr-FR" sz="2800" i="1" dirty="0" smtClean="0">
                <a:latin typeface="+mj-lt"/>
              </a:rPr>
              <a:t>une </a:t>
            </a:r>
            <a:r>
              <a:rPr lang="fr-FR" sz="2800" i="1" dirty="0">
                <a:latin typeface="+mj-lt"/>
              </a:rPr>
              <a:t>plus grande liberté au niveau des choix des amis</a:t>
            </a:r>
            <a:r>
              <a:rPr lang="fr-FR" sz="2800" dirty="0">
                <a:latin typeface="+mj-lt"/>
              </a:rPr>
              <a:t> » (A23</a:t>
            </a:r>
            <a:r>
              <a:rPr lang="fr-FR" sz="2800" dirty="0" smtClean="0">
                <a:latin typeface="+mj-lt"/>
              </a:rPr>
              <a:t>)</a:t>
            </a:r>
          </a:p>
          <a:p>
            <a:pPr>
              <a:lnSpc>
                <a:spcPct val="120000"/>
              </a:lnSpc>
            </a:pPr>
            <a:r>
              <a:rPr lang="fr-FR" sz="2800" dirty="0">
                <a:latin typeface="+mj-lt"/>
              </a:rPr>
              <a:t> « </a:t>
            </a:r>
            <a:r>
              <a:rPr lang="fr-FR" sz="2800" i="1" dirty="0">
                <a:latin typeface="+mj-lt"/>
              </a:rPr>
              <a:t>être moins encadré</a:t>
            </a:r>
            <a:r>
              <a:rPr lang="fr-FR" sz="2800" dirty="0">
                <a:latin typeface="+mj-lt"/>
              </a:rPr>
              <a:t> » (A6), </a:t>
            </a:r>
            <a:r>
              <a:rPr lang="fr-FR" sz="2800" dirty="0" smtClean="0">
                <a:latin typeface="+mj-lt"/>
              </a:rPr>
              <a:t>« </a:t>
            </a:r>
            <a:r>
              <a:rPr lang="fr-FR" sz="2800" i="1" dirty="0">
                <a:latin typeface="+mj-lt"/>
              </a:rPr>
              <a:t>moins d'interaction prof-élève</a:t>
            </a:r>
            <a:r>
              <a:rPr lang="fr-FR" sz="2800" dirty="0">
                <a:latin typeface="+mj-lt"/>
              </a:rPr>
              <a:t> » (A61</a:t>
            </a:r>
            <a:r>
              <a:rPr lang="fr-FR" sz="2800" dirty="0" smtClean="0">
                <a:latin typeface="+mj-lt"/>
              </a:rPr>
              <a:t>).</a:t>
            </a:r>
            <a:endParaRPr lang="fr-BE" sz="2800" dirty="0">
              <a:latin typeface="+mj-lt"/>
            </a:endParaRPr>
          </a:p>
        </p:txBody>
      </p:sp>
      <p:sp>
        <p:nvSpPr>
          <p:cNvPr id="4" name="Espace réservé du numéro de diapositive 3"/>
          <p:cNvSpPr>
            <a:spLocks noGrp="1"/>
          </p:cNvSpPr>
          <p:nvPr>
            <p:ph type="sldNum" sz="quarter" idx="12"/>
          </p:nvPr>
        </p:nvSpPr>
        <p:spPr/>
        <p:txBody>
          <a:bodyPr/>
          <a:lstStyle/>
          <a:p>
            <a:fld id="{0588DCE0-E043-4B18-B9C0-4745B510AC03}" type="slidenum">
              <a:rPr lang="fr-BE" smtClean="0"/>
              <a:t>24</a:t>
            </a:fld>
            <a:endParaRPr lang="fr-BE"/>
          </a:p>
        </p:txBody>
      </p:sp>
      <p:sp>
        <p:nvSpPr>
          <p:cNvPr id="5" name="ZoneTexte 4"/>
          <p:cNvSpPr txBox="1"/>
          <p:nvPr/>
        </p:nvSpPr>
        <p:spPr>
          <a:xfrm>
            <a:off x="9264353" y="6046402"/>
            <a:ext cx="1489895" cy="369332"/>
          </a:xfrm>
          <a:prstGeom prst="rect">
            <a:avLst/>
          </a:prstGeom>
          <a:noFill/>
        </p:spPr>
        <p:txBody>
          <a:bodyPr wrap="none" rtlCol="0">
            <a:spAutoFit/>
          </a:bodyPr>
          <a:lstStyle/>
          <a:p>
            <a:r>
              <a:rPr lang="fr-FR" dirty="0" smtClean="0"/>
              <a:t>(Baillet, 2017)</a:t>
            </a:r>
            <a:endParaRPr lang="fr-FR" dirty="0"/>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1333790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chor="ctr">
            <a:noAutofit/>
          </a:bodyPr>
          <a:lstStyle/>
          <a:p>
            <a:pPr algn="ctr"/>
            <a:r>
              <a:rPr lang="fr-FR" sz="2800" b="1" dirty="0" smtClean="0">
                <a:latin typeface="Franklin Gothic Heavy" charset="0"/>
                <a:ea typeface="Franklin Gothic Heavy" charset="0"/>
                <a:cs typeface="Franklin Gothic Heavy" charset="0"/>
              </a:rPr>
              <a:t>		Transition </a:t>
            </a:r>
            <a:r>
              <a:rPr lang="fr-FR" sz="2800" b="1" dirty="0">
                <a:latin typeface="Franklin Gothic Heavy" charset="0"/>
                <a:ea typeface="Franklin Gothic Heavy" charset="0"/>
                <a:cs typeface="Franklin Gothic Heavy" charset="0"/>
              </a:rPr>
              <a:t>secondaire-supérieur</a:t>
            </a:r>
            <a:r>
              <a:rPr lang="mr-IN" sz="2800" b="1" dirty="0">
                <a:latin typeface="Franklin Gothic Heavy" charset="0"/>
                <a:ea typeface="Franklin Gothic Heavy" charset="0"/>
                <a:cs typeface="Franklin Gothic Heavy" charset="0"/>
              </a:rPr>
              <a:t>…</a:t>
            </a:r>
            <a:r>
              <a:rPr lang="nl-BE" sz="2800" b="1" dirty="0">
                <a:latin typeface="Franklin Gothic Heavy" charset="0"/>
                <a:ea typeface="Franklin Gothic Heavy" charset="0"/>
                <a:cs typeface="Franklin Gothic Heavy" charset="0"/>
              </a:rPr>
              <a:t> on en parle</a:t>
            </a:r>
            <a:r>
              <a:rPr lang="nl-BE" sz="2800" b="1" dirty="0" smtClean="0">
                <a:latin typeface="Franklin Gothic Heavy" charset="0"/>
                <a:ea typeface="Franklin Gothic Heavy" charset="0"/>
                <a:cs typeface="Franklin Gothic Heavy" charset="0"/>
              </a:rPr>
              <a:t>!</a:t>
            </a:r>
            <a:endParaRPr lang="fr-FR" sz="2800" b="1" dirty="0">
              <a:latin typeface="Franklin Gothic Heavy" charset="0"/>
              <a:ea typeface="Franklin Gothic Heavy" charset="0"/>
              <a:cs typeface="Franklin Gothic Heavy" charset="0"/>
            </a:endParaRPr>
          </a:p>
        </p:txBody>
      </p:sp>
      <p:sp>
        <p:nvSpPr>
          <p:cNvPr id="3" name="Espace réservé du contenu 2"/>
          <p:cNvSpPr>
            <a:spLocks noGrp="1"/>
          </p:cNvSpPr>
          <p:nvPr>
            <p:ph idx="1"/>
          </p:nvPr>
        </p:nvSpPr>
        <p:spPr>
          <a:xfrm>
            <a:off x="838200" y="1711325"/>
            <a:ext cx="10515600" cy="4351338"/>
          </a:xfrm>
        </p:spPr>
        <p:txBody>
          <a:bodyPr anchor="ctr"/>
          <a:lstStyle/>
          <a:p>
            <a:pPr marL="0" indent="0" algn="ctr">
              <a:buNone/>
            </a:pPr>
            <a:r>
              <a:rPr lang="fr-FR" dirty="0" smtClean="0">
                <a:latin typeface="+mj-lt"/>
              </a:rPr>
              <a:t>Lors du passage vers l’enseignement supérieur, qu’est-ce qui est </a:t>
            </a:r>
            <a:r>
              <a:rPr lang="mr-IN" dirty="0" smtClean="0">
                <a:latin typeface="+mj-lt"/>
              </a:rPr>
              <a:t>–</a:t>
            </a:r>
            <a:r>
              <a:rPr lang="fr-FR" dirty="0" smtClean="0">
                <a:latin typeface="+mj-lt"/>
              </a:rPr>
              <a:t> selon toi/vous </a:t>
            </a:r>
            <a:r>
              <a:rPr lang="mr-IN" dirty="0" smtClean="0">
                <a:latin typeface="+mj-lt"/>
              </a:rPr>
              <a:t>–</a:t>
            </a:r>
            <a:r>
              <a:rPr lang="fr-FR" dirty="0" smtClean="0">
                <a:latin typeface="+mj-lt"/>
              </a:rPr>
              <a:t> le plus simple ou le plus compliqué ?</a:t>
            </a:r>
            <a:endParaRPr lang="nl-BE" dirty="0" smtClean="0">
              <a:latin typeface="+mj-lt"/>
              <a:hlinkClick r:id="rId3"/>
            </a:endParaRPr>
          </a:p>
          <a:p>
            <a:pPr marL="0" indent="0">
              <a:buNone/>
            </a:pPr>
            <a:endParaRPr lang="fr-FR" dirty="0">
              <a:hlinkClick r:id="rId3"/>
            </a:endParaRPr>
          </a:p>
          <a:p>
            <a:pPr marL="0" indent="0" algn="ctr">
              <a:buNone/>
            </a:pPr>
            <a:r>
              <a:rPr lang="fr-FR" sz="3600" dirty="0">
                <a:latin typeface="Abadi MT Condensed Extra Bold" charset="0"/>
                <a:ea typeface="Abadi MT Condensed Extra Bold" charset="0"/>
                <a:cs typeface="Abadi MT Condensed Extra Bold" charset="0"/>
                <a:hlinkClick r:id="rId4"/>
              </a:rPr>
              <a:t>https://</a:t>
            </a:r>
            <a:r>
              <a:rPr lang="fr-FR" sz="3600" dirty="0" err="1">
                <a:latin typeface="Abadi MT Condensed Extra Bold" charset="0"/>
                <a:ea typeface="Abadi MT Condensed Extra Bold" charset="0"/>
                <a:cs typeface="Abadi MT Condensed Extra Bold" charset="0"/>
                <a:hlinkClick r:id="rId4"/>
              </a:rPr>
              <a:t>youtu.be</a:t>
            </a:r>
            <a:r>
              <a:rPr lang="fr-FR" sz="3600" dirty="0">
                <a:latin typeface="Abadi MT Condensed Extra Bold" charset="0"/>
                <a:ea typeface="Abadi MT Condensed Extra Bold" charset="0"/>
                <a:cs typeface="Abadi MT Condensed Extra Bold" charset="0"/>
                <a:hlinkClick r:id="rId4"/>
              </a:rPr>
              <a:t>/ol98s9GyB78</a:t>
            </a:r>
            <a:endParaRPr lang="fr-FR" sz="3600" dirty="0">
              <a:latin typeface="Abadi MT Condensed Extra Bold" charset="0"/>
              <a:ea typeface="Abadi MT Condensed Extra Bold" charset="0"/>
              <a:cs typeface="Abadi MT Condensed Extra Bold" charset="0"/>
            </a:endParaRPr>
          </a:p>
        </p:txBody>
      </p:sp>
      <p:pic>
        <p:nvPicPr>
          <p:cNvPr id="4" name="Imag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850" y="414338"/>
            <a:ext cx="2827867" cy="1003300"/>
          </a:xfrm>
          <a:prstGeom prst="rect">
            <a:avLst/>
          </a:prstGeom>
        </p:spPr>
      </p:pic>
      <p:sp>
        <p:nvSpPr>
          <p:cNvPr id="5" name="Espace réservé du numéro de diapositive 4"/>
          <p:cNvSpPr>
            <a:spLocks noGrp="1"/>
          </p:cNvSpPr>
          <p:nvPr>
            <p:ph type="sldNum" sz="quarter" idx="12"/>
          </p:nvPr>
        </p:nvSpPr>
        <p:spPr/>
        <p:txBody>
          <a:bodyPr/>
          <a:lstStyle/>
          <a:p>
            <a:fld id="{0588DCE0-E043-4B18-B9C0-4745B510AC03}" type="slidenum">
              <a:rPr lang="fr-BE" smtClean="0"/>
              <a:t>25</a:t>
            </a:fld>
            <a:endParaRPr lang="fr-BE"/>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4110289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smtClean="0"/>
              <a:t>Le point de vue des étudiants</a:t>
            </a:r>
            <a:endParaRPr lang="fr-FR" sz="3200" dirty="0"/>
          </a:p>
        </p:txBody>
      </p:sp>
      <p:sp>
        <p:nvSpPr>
          <p:cNvPr id="3" name="Espace réservé du contenu 2"/>
          <p:cNvSpPr>
            <a:spLocks noGrp="1"/>
          </p:cNvSpPr>
          <p:nvPr>
            <p:ph sz="half" idx="1"/>
          </p:nvPr>
        </p:nvSpPr>
        <p:spPr/>
        <p:txBody>
          <a:bodyPr>
            <a:normAutofit/>
          </a:bodyPr>
          <a:lstStyle/>
          <a:p>
            <a:pPr marL="0" indent="0" algn="ctr">
              <a:buNone/>
            </a:pPr>
            <a:r>
              <a:rPr lang="fr-FR" b="1" dirty="0" smtClean="0"/>
              <a:t>Compliqué</a:t>
            </a:r>
          </a:p>
          <a:p>
            <a:endParaRPr lang="fr-FR" dirty="0" smtClean="0"/>
          </a:p>
          <a:p>
            <a:r>
              <a:rPr lang="fr-FR" dirty="0" smtClean="0"/>
              <a:t>Autonomie/liberté</a:t>
            </a:r>
          </a:p>
          <a:p>
            <a:r>
              <a:rPr lang="fr-FR" dirty="0" smtClean="0"/>
              <a:t>Charge de travail</a:t>
            </a:r>
          </a:p>
          <a:p>
            <a:r>
              <a:rPr lang="fr-FR" dirty="0" smtClean="0"/>
              <a:t>Avoir les « bons » </a:t>
            </a:r>
            <a:r>
              <a:rPr lang="fr-FR" dirty="0" err="1" smtClean="0"/>
              <a:t>pré-requis</a:t>
            </a:r>
            <a:r>
              <a:rPr lang="fr-FR" dirty="0" smtClean="0"/>
              <a:t> </a:t>
            </a:r>
          </a:p>
          <a:p>
            <a:r>
              <a:rPr lang="fr-FR" dirty="0" smtClean="0"/>
              <a:t>Choisir les bonnes études</a:t>
            </a:r>
          </a:p>
          <a:p>
            <a:r>
              <a:rPr lang="fr-FR" dirty="0" smtClean="0"/>
              <a:t>Adapter ses méthodes de travail</a:t>
            </a:r>
          </a:p>
          <a:p>
            <a:r>
              <a:rPr lang="fr-FR" dirty="0" smtClean="0"/>
              <a:t>Se repérer dans l’institution</a:t>
            </a:r>
          </a:p>
        </p:txBody>
      </p:sp>
      <p:sp>
        <p:nvSpPr>
          <p:cNvPr id="4" name="Espace réservé du contenu 3"/>
          <p:cNvSpPr>
            <a:spLocks noGrp="1"/>
          </p:cNvSpPr>
          <p:nvPr>
            <p:ph sz="half" idx="2"/>
          </p:nvPr>
        </p:nvSpPr>
        <p:spPr/>
        <p:txBody>
          <a:bodyPr>
            <a:normAutofit/>
          </a:bodyPr>
          <a:lstStyle/>
          <a:p>
            <a:pPr marL="0" indent="0" algn="ctr">
              <a:buNone/>
            </a:pPr>
            <a:r>
              <a:rPr lang="fr-FR" b="1" dirty="0"/>
              <a:t>Simple</a:t>
            </a:r>
          </a:p>
          <a:p>
            <a:endParaRPr lang="fr-FR" dirty="0" smtClean="0"/>
          </a:p>
          <a:p>
            <a:r>
              <a:rPr lang="fr-FR" dirty="0" smtClean="0"/>
              <a:t>Moins d’obligations</a:t>
            </a:r>
          </a:p>
          <a:p>
            <a:r>
              <a:rPr lang="fr-FR" dirty="0"/>
              <a:t>Intérêt pour les études</a:t>
            </a:r>
          </a:p>
        </p:txBody>
      </p:sp>
      <p:sp>
        <p:nvSpPr>
          <p:cNvPr id="5" name="Espace réservé du numéro de diapositive 4"/>
          <p:cNvSpPr>
            <a:spLocks noGrp="1"/>
          </p:cNvSpPr>
          <p:nvPr>
            <p:ph type="sldNum" sz="quarter" idx="12"/>
          </p:nvPr>
        </p:nvSpPr>
        <p:spPr/>
        <p:txBody>
          <a:bodyPr/>
          <a:lstStyle/>
          <a:p>
            <a:fld id="{0588DCE0-E043-4B18-B9C0-4745B510AC03}" type="slidenum">
              <a:rPr lang="fr-BE" smtClean="0"/>
              <a:t>26</a:t>
            </a:fld>
            <a:endParaRPr lang="fr-BE"/>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1894941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200" dirty="0" smtClean="0"/>
              <a:t>Le point de vue des enseignants</a:t>
            </a:r>
            <a:endParaRPr lang="fr-FR" sz="3200" dirty="0"/>
          </a:p>
        </p:txBody>
      </p:sp>
      <p:sp>
        <p:nvSpPr>
          <p:cNvPr id="3" name="Espace réservé du contenu 2"/>
          <p:cNvSpPr>
            <a:spLocks noGrp="1"/>
          </p:cNvSpPr>
          <p:nvPr>
            <p:ph sz="half" idx="1"/>
          </p:nvPr>
        </p:nvSpPr>
        <p:spPr/>
        <p:txBody>
          <a:bodyPr>
            <a:normAutofit/>
          </a:bodyPr>
          <a:lstStyle/>
          <a:p>
            <a:pPr marL="0" indent="0" algn="ctr">
              <a:buNone/>
            </a:pPr>
            <a:r>
              <a:rPr lang="fr-FR" b="1" dirty="0" smtClean="0"/>
              <a:t>Compliqué</a:t>
            </a:r>
          </a:p>
          <a:p>
            <a:endParaRPr lang="fr-FR" dirty="0" smtClean="0"/>
          </a:p>
          <a:p>
            <a:r>
              <a:rPr lang="fr-FR" dirty="0" smtClean="0"/>
              <a:t>Autonomie/liberté/assister aux cours</a:t>
            </a:r>
          </a:p>
          <a:p>
            <a:r>
              <a:rPr lang="fr-FR" dirty="0" smtClean="0"/>
              <a:t>Savoirs plus conceptuels</a:t>
            </a:r>
          </a:p>
          <a:p>
            <a:r>
              <a:rPr lang="fr-FR" dirty="0" smtClean="0"/>
              <a:t>Travail régulier</a:t>
            </a:r>
          </a:p>
          <a:p>
            <a:r>
              <a:rPr lang="fr-FR" dirty="0" smtClean="0"/>
              <a:t>Maîtrise de la langue</a:t>
            </a:r>
          </a:p>
          <a:p>
            <a:endParaRPr lang="fr-FR" dirty="0"/>
          </a:p>
        </p:txBody>
      </p:sp>
      <p:sp>
        <p:nvSpPr>
          <p:cNvPr id="4" name="Espace réservé du contenu 3"/>
          <p:cNvSpPr>
            <a:spLocks noGrp="1"/>
          </p:cNvSpPr>
          <p:nvPr>
            <p:ph sz="half" idx="2"/>
          </p:nvPr>
        </p:nvSpPr>
        <p:spPr/>
        <p:txBody>
          <a:bodyPr>
            <a:normAutofit/>
          </a:bodyPr>
          <a:lstStyle/>
          <a:p>
            <a:pPr marL="0" indent="0" algn="ctr">
              <a:buNone/>
            </a:pPr>
            <a:r>
              <a:rPr lang="fr-FR" b="1" dirty="0"/>
              <a:t>Simple</a:t>
            </a:r>
            <a:r>
              <a:rPr lang="fr-FR" dirty="0"/>
              <a:t>:</a:t>
            </a:r>
          </a:p>
          <a:p>
            <a:endParaRPr lang="fr-FR" dirty="0" smtClean="0"/>
          </a:p>
          <a:p>
            <a:r>
              <a:rPr lang="fr-FR" dirty="0" smtClean="0"/>
              <a:t>Faire </a:t>
            </a:r>
            <a:r>
              <a:rPr lang="fr-FR" dirty="0"/>
              <a:t>des nouvelles connaissances </a:t>
            </a:r>
          </a:p>
          <a:p>
            <a:r>
              <a:rPr lang="fr-FR" dirty="0" smtClean="0"/>
              <a:t>Intérêt pour les cours</a:t>
            </a:r>
            <a:endParaRPr lang="fr-FR" dirty="0"/>
          </a:p>
        </p:txBody>
      </p:sp>
      <p:sp>
        <p:nvSpPr>
          <p:cNvPr id="5" name="Espace réservé du numéro de diapositive 4"/>
          <p:cNvSpPr>
            <a:spLocks noGrp="1"/>
          </p:cNvSpPr>
          <p:nvPr>
            <p:ph type="sldNum" sz="quarter" idx="12"/>
          </p:nvPr>
        </p:nvSpPr>
        <p:spPr/>
        <p:txBody>
          <a:bodyPr/>
          <a:lstStyle/>
          <a:p>
            <a:fld id="{0588DCE0-E043-4B18-B9C0-4745B510AC03}" type="slidenum">
              <a:rPr lang="fr-BE" smtClean="0"/>
              <a:t>27</a:t>
            </a:fld>
            <a:endParaRPr lang="fr-BE"/>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9216735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l"/>
            <a:r>
              <a:rPr lang="fr-FR" sz="3600" dirty="0" smtClean="0"/>
              <a:t>En somme, 5 types de ruptures:</a:t>
            </a:r>
            <a:endParaRPr lang="fr-FR" sz="3600" dirty="0"/>
          </a:p>
        </p:txBody>
      </p:sp>
      <p:sp>
        <p:nvSpPr>
          <p:cNvPr id="3" name="Espace réservé du contenu 2"/>
          <p:cNvSpPr>
            <a:spLocks noGrp="1"/>
          </p:cNvSpPr>
          <p:nvPr>
            <p:ph idx="1"/>
          </p:nvPr>
        </p:nvSpPr>
        <p:spPr/>
        <p:txBody>
          <a:bodyPr/>
          <a:lstStyle/>
          <a:p>
            <a:endParaRPr lang="fr-FR" dirty="0" smtClean="0"/>
          </a:p>
          <a:p>
            <a:r>
              <a:rPr lang="fr-FR" sz="3200" dirty="0" smtClean="0">
                <a:latin typeface="+mj-lt"/>
              </a:rPr>
              <a:t>Rupture géographique et affective</a:t>
            </a:r>
          </a:p>
          <a:p>
            <a:r>
              <a:rPr lang="fr-FR" sz="3200" dirty="0" smtClean="0">
                <a:latin typeface="+mj-lt"/>
              </a:rPr>
              <a:t>Rupture temporelle</a:t>
            </a:r>
          </a:p>
          <a:p>
            <a:r>
              <a:rPr lang="fr-FR" sz="3200" dirty="0" smtClean="0">
                <a:latin typeface="+mj-lt"/>
              </a:rPr>
              <a:t>Rupture pédagogique et sociale</a:t>
            </a:r>
          </a:p>
          <a:p>
            <a:r>
              <a:rPr lang="fr-FR" sz="3200" dirty="0" smtClean="0">
                <a:latin typeface="+mj-lt"/>
              </a:rPr>
              <a:t>Rupture intellectuelle et méthodologique</a:t>
            </a:r>
            <a:endParaRPr lang="fr-FR" sz="3200" dirty="0">
              <a:latin typeface="+mj-lt"/>
            </a:endParaRPr>
          </a:p>
          <a:p>
            <a:r>
              <a:rPr lang="fr-FR" sz="3200" dirty="0" smtClean="0">
                <a:latin typeface="+mj-lt"/>
              </a:rPr>
              <a:t>Rupture épistémologique</a:t>
            </a:r>
          </a:p>
        </p:txBody>
      </p:sp>
      <p:sp>
        <p:nvSpPr>
          <p:cNvPr id="4" name="ZoneTexte 3"/>
          <p:cNvSpPr txBox="1"/>
          <p:nvPr/>
        </p:nvSpPr>
        <p:spPr>
          <a:xfrm>
            <a:off x="6580518" y="5807631"/>
            <a:ext cx="4900765" cy="369332"/>
          </a:xfrm>
          <a:prstGeom prst="rect">
            <a:avLst/>
          </a:prstGeom>
          <a:noFill/>
        </p:spPr>
        <p:txBody>
          <a:bodyPr wrap="none" rtlCol="0">
            <a:spAutoFit/>
          </a:bodyPr>
          <a:lstStyle/>
          <a:p>
            <a:r>
              <a:rPr lang="fr-FR" dirty="0" smtClean="0"/>
              <a:t>(</a:t>
            </a:r>
            <a:r>
              <a:rPr lang="fr-FR" dirty="0" err="1" smtClean="0"/>
              <a:t>Coulon</a:t>
            </a:r>
            <a:r>
              <a:rPr lang="fr-FR" dirty="0" smtClean="0"/>
              <a:t>, 1997; </a:t>
            </a:r>
            <a:r>
              <a:rPr lang="fr-FR" dirty="0" err="1" smtClean="0"/>
              <a:t>Paivandi</a:t>
            </a:r>
            <a:r>
              <a:rPr lang="fr-FR" dirty="0" smtClean="0"/>
              <a:t>, 2011, 2015; Baillet, 2017)</a:t>
            </a:r>
            <a:endParaRPr lang="fr-FR" dirty="0"/>
          </a:p>
        </p:txBody>
      </p:sp>
      <p:sp>
        <p:nvSpPr>
          <p:cNvPr id="5" name="Espace réservé du numéro de diapositive 4"/>
          <p:cNvSpPr>
            <a:spLocks noGrp="1"/>
          </p:cNvSpPr>
          <p:nvPr>
            <p:ph type="sldNum" sz="quarter" idx="12"/>
          </p:nvPr>
        </p:nvSpPr>
        <p:spPr/>
        <p:txBody>
          <a:bodyPr/>
          <a:lstStyle/>
          <a:p>
            <a:fld id="{0588DCE0-E043-4B18-B9C0-4745B510AC03}" type="slidenum">
              <a:rPr lang="fr-BE" smtClean="0"/>
              <a:t>28</a:t>
            </a:fld>
            <a:endParaRPr lang="fr-BE"/>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11136647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588DCE0-E043-4B18-B9C0-4745B510AC03}" type="slidenum">
              <a:rPr lang="fr-BE" smtClean="0"/>
              <a:t>29</a:t>
            </a:fld>
            <a:endParaRPr lang="fr-BE"/>
          </a:p>
        </p:txBody>
      </p:sp>
      <p:sp>
        <p:nvSpPr>
          <p:cNvPr id="6"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0699"/>
          </a:xfrm>
          <a:prstGeom prst="rect">
            <a:avLst/>
          </a:prstGeom>
        </p:spPr>
      </p:pic>
    </p:spTree>
    <p:extLst>
      <p:ext uri="{BB962C8B-B14F-4D97-AF65-F5344CB8AC3E}">
        <p14:creationId xmlns:p14="http://schemas.microsoft.com/office/powerpoint/2010/main" val="8662824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5975" y="412954"/>
            <a:ext cx="11680722" cy="5943395"/>
          </a:xfrm>
        </p:spPr>
        <p:txBody>
          <a:bodyPr anchor="ctr">
            <a:normAutofit/>
          </a:bodyPr>
          <a:lstStyle/>
          <a:p>
            <a:pPr marL="0" indent="0" algn="ctr">
              <a:buNone/>
            </a:pPr>
            <a:r>
              <a:rPr lang="fr-FR" sz="4000" dirty="0" smtClean="0">
                <a:latin typeface="Abadi MT Condensed Extra Bold" charset="0"/>
                <a:ea typeface="Abadi MT Condensed Extra Bold" charset="0"/>
                <a:cs typeface="Abadi MT Condensed Extra Bold" charset="0"/>
                <a:hlinkClick r:id="rId3"/>
              </a:rPr>
              <a:t>Faut-il connaître les étudiants à qui l'on enseigne?</a:t>
            </a:r>
            <a:endParaRPr lang="fr-FR" sz="4000" dirty="0">
              <a:latin typeface="Abadi MT Condensed Extra Bold" charset="0"/>
              <a:ea typeface="Abadi MT Condensed Extra Bold" charset="0"/>
              <a:cs typeface="Abadi MT Condensed Extra Bold"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a:t>
            </a:fld>
            <a:endParaRPr lang="fr-FR"/>
          </a:p>
        </p:txBody>
      </p:sp>
    </p:spTree>
    <p:extLst>
      <p:ext uri="{BB962C8B-B14F-4D97-AF65-F5344CB8AC3E}">
        <p14:creationId xmlns:p14="http://schemas.microsoft.com/office/powerpoint/2010/main" val="20290723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0588DCE0-E043-4B18-B9C0-4745B510AC03}" type="slidenum">
              <a:rPr lang="fr-BE" smtClean="0"/>
              <a:t>30</a:t>
            </a:fld>
            <a:endParaRPr lang="fr-BE"/>
          </a:p>
        </p:txBody>
      </p:sp>
      <p:sp>
        <p:nvSpPr>
          <p:cNvPr id="4"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4937"/>
            <a:ext cx="12192000" cy="8128000"/>
          </a:xfrm>
          <a:prstGeom prst="rect">
            <a:avLst/>
          </a:prstGeom>
        </p:spPr>
      </p:pic>
    </p:spTree>
    <p:extLst>
      <p:ext uri="{BB962C8B-B14F-4D97-AF65-F5344CB8AC3E}">
        <p14:creationId xmlns:p14="http://schemas.microsoft.com/office/powerpoint/2010/main" val="1102399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30F149BC-37C5-F941-A1A6-07F2901ABC7A}" type="slidenum">
              <a:rPr lang="fr-FR" smtClean="0"/>
              <a:t>31</a:t>
            </a:fld>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1"/>
            <a:ext cx="12192000" cy="6851650"/>
          </a:xfrm>
          <a:prstGeom prst="rect">
            <a:avLst/>
          </a:prstGeom>
        </p:spPr>
      </p:pic>
      <p:sp>
        <p:nvSpPr>
          <p:cNvPr id="3" name="Titre 5"/>
          <p:cNvSpPr txBox="1">
            <a:spLocks/>
          </p:cNvSpPr>
          <p:nvPr/>
        </p:nvSpPr>
        <p:spPr>
          <a:xfrm>
            <a:off x="1690811" y="0"/>
            <a:ext cx="9144000" cy="238760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BE" sz="6000" dirty="0" smtClean="0">
                <a:latin typeface="Marker Felt Thin" charset="0"/>
                <a:ea typeface="Marker Felt Thin" charset="0"/>
                <a:cs typeface="Marker Felt Thin" charset="0"/>
              </a:rPr>
              <a:t>Réussir? Echouer?</a:t>
            </a:r>
            <a:endParaRPr lang="fr-BE" sz="6000" dirty="0">
              <a:latin typeface="Marker Felt Thin" charset="0"/>
              <a:ea typeface="Marker Felt Thin" charset="0"/>
              <a:cs typeface="Marker Felt Thin" charset="0"/>
            </a:endParaRPr>
          </a:p>
        </p:txBody>
      </p:sp>
    </p:spTree>
    <p:extLst>
      <p:ext uri="{BB962C8B-B14F-4D97-AF65-F5344CB8AC3E}">
        <p14:creationId xmlns:p14="http://schemas.microsoft.com/office/powerpoint/2010/main" val="12674472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en-US" smtClean="0"/>
              <a:t>D.Baillet - Université libre de Bruxelles</a:t>
            </a:r>
            <a:endParaRPr lang="en-US" dirty="0"/>
          </a:p>
        </p:txBody>
      </p:sp>
      <p:sp>
        <p:nvSpPr>
          <p:cNvPr id="5" name="Espace réservé du numéro de diapositive 4"/>
          <p:cNvSpPr>
            <a:spLocks noGrp="1"/>
          </p:cNvSpPr>
          <p:nvPr>
            <p:ph type="sldNum" sz="quarter" idx="12"/>
          </p:nvPr>
        </p:nvSpPr>
        <p:spPr/>
        <p:txBody>
          <a:bodyPr/>
          <a:lstStyle/>
          <a:p>
            <a:fld id="{6D22F896-40B5-4ADD-8801-0D06FADFA095}" type="slidenum">
              <a:rPr lang="en-US" smtClean="0"/>
              <a:t>32</a:t>
            </a:fld>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8145247" cy="2874793"/>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993" y="4207824"/>
            <a:ext cx="5947613" cy="2676426"/>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251939"/>
            <a:ext cx="6068291" cy="2606061"/>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5164" y="132871"/>
            <a:ext cx="6091546" cy="5041537"/>
          </a:xfrm>
          <a:prstGeom prst="rect">
            <a:avLst/>
          </a:prstGeom>
        </p:spPr>
      </p:pic>
      <p:pic>
        <p:nvPicPr>
          <p:cNvPr id="11" name="Imag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8" y="2013629"/>
            <a:ext cx="5784323" cy="2467306"/>
          </a:xfrm>
          <a:prstGeom prst="rect">
            <a:avLst/>
          </a:prstGeom>
        </p:spPr>
      </p:pic>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625" y="4191850"/>
            <a:ext cx="11341100" cy="2692400"/>
          </a:xfrm>
          <a:prstGeom prst="rect">
            <a:avLst/>
          </a:prstGeom>
        </p:spPr>
      </p:pic>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610212">
            <a:off x="113495" y="1856234"/>
            <a:ext cx="8465446" cy="2026549"/>
          </a:xfrm>
          <a:prstGeom prst="rect">
            <a:avLst/>
          </a:prstGeom>
        </p:spPr>
      </p:pic>
      <p:pic>
        <p:nvPicPr>
          <p:cNvPr id="15" name="Imag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757701">
            <a:off x="628943" y="1135829"/>
            <a:ext cx="11216232" cy="2576554"/>
          </a:xfrm>
          <a:prstGeom prst="rect">
            <a:avLst/>
          </a:prstGeom>
        </p:spPr>
      </p:pic>
    </p:spTree>
    <p:extLst>
      <p:ext uri="{BB962C8B-B14F-4D97-AF65-F5344CB8AC3E}">
        <p14:creationId xmlns:p14="http://schemas.microsoft.com/office/powerpoint/2010/main" val="9358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621488" cy="1297420"/>
          </a:xfrm>
        </p:spPr>
        <p:txBody>
          <a:bodyPr>
            <a:noAutofit/>
          </a:bodyPr>
          <a:lstStyle/>
          <a:p>
            <a:r>
              <a:rPr lang="fr-FR" sz="3200" dirty="0" smtClean="0">
                <a:latin typeface="Franklin Gothic Demi Cond" charset="0"/>
                <a:ea typeface="Franklin Gothic Demi Cond" charset="0"/>
                <a:cs typeface="Franklin Gothic Demi Cond" charset="0"/>
              </a:rPr>
              <a:t>C’est quoi échouer?</a:t>
            </a:r>
            <a:endParaRPr lang="fr-FR" sz="3200" dirty="0">
              <a:latin typeface="Franklin Gothic Demi Cond" charset="0"/>
              <a:ea typeface="Franklin Gothic Demi Cond" charset="0"/>
              <a:cs typeface="Franklin Gothic Demi Cond"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33</a:t>
            </a:fld>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143" y="2224087"/>
            <a:ext cx="7213600" cy="2209800"/>
          </a:xfrm>
          <a:prstGeom prst="rect">
            <a:avLst/>
          </a:prstGeom>
        </p:spPr>
      </p:pic>
      <p:sp>
        <p:nvSpPr>
          <p:cNvPr id="7" name="ZoneTexte 6"/>
          <p:cNvSpPr txBox="1"/>
          <p:nvPr/>
        </p:nvSpPr>
        <p:spPr>
          <a:xfrm>
            <a:off x="3504053" y="4720212"/>
            <a:ext cx="5289781" cy="646331"/>
          </a:xfrm>
          <a:prstGeom prst="rect">
            <a:avLst/>
          </a:prstGeom>
          <a:noFill/>
        </p:spPr>
        <p:txBody>
          <a:bodyPr wrap="none" rtlCol="0">
            <a:spAutoFit/>
          </a:bodyPr>
          <a:lstStyle/>
          <a:p>
            <a:r>
              <a:rPr lang="fr-FR" sz="3600" dirty="0" err="1" smtClean="0">
                <a:latin typeface="Abadi MT Condensed Extra Bold" charset="0"/>
                <a:ea typeface="Abadi MT Condensed Extra Bold" charset="0"/>
                <a:cs typeface="Abadi MT Condensed Extra Bold" charset="0"/>
                <a:hlinkClick r:id="rId4"/>
              </a:rPr>
              <a:t>www.wooclap.com</a:t>
            </a:r>
            <a:r>
              <a:rPr lang="fr-FR" sz="3600" dirty="0" smtClean="0">
                <a:latin typeface="Abadi MT Condensed Extra Bold" charset="0"/>
                <a:ea typeface="Abadi MT Condensed Extra Bold" charset="0"/>
                <a:cs typeface="Abadi MT Condensed Extra Bold" charset="0"/>
                <a:hlinkClick r:id="rId4"/>
              </a:rPr>
              <a:t>/ESNU003</a:t>
            </a:r>
            <a:endParaRPr lang="fr-FR" sz="3600" dirty="0">
              <a:latin typeface="Abadi MT Condensed Extra Bold" charset="0"/>
              <a:ea typeface="Abadi MT Condensed Extra Bold" charset="0"/>
              <a:cs typeface="Abadi MT Condensed Extra Bold" charset="0"/>
            </a:endParaRPr>
          </a:p>
        </p:txBody>
      </p:sp>
    </p:spTree>
    <p:extLst>
      <p:ext uri="{BB962C8B-B14F-4D97-AF65-F5344CB8AC3E}">
        <p14:creationId xmlns:p14="http://schemas.microsoft.com/office/powerpoint/2010/main" val="257051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30F149BC-37C5-F941-A1A6-07F2901ABC7A}" type="slidenum">
              <a:rPr lang="fr-FR" smtClean="0"/>
              <a:t>34</a:t>
            </a:fld>
            <a:endParaRPr lang="fr-F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699"/>
            <a:ext cx="12192001" cy="5617683"/>
          </a:xfrm>
          <a:prstGeom prst="rect">
            <a:avLst/>
          </a:prstGeom>
        </p:spPr>
      </p:pic>
    </p:spTree>
    <p:extLst>
      <p:ext uri="{BB962C8B-B14F-4D97-AF65-F5344CB8AC3E}">
        <p14:creationId xmlns:p14="http://schemas.microsoft.com/office/powerpoint/2010/main" val="2035998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93700"/>
            <a:ext cx="10515600" cy="1325563"/>
          </a:xfrm>
        </p:spPr>
        <p:txBody>
          <a:bodyPr>
            <a:normAutofit/>
          </a:bodyPr>
          <a:lstStyle/>
          <a:p>
            <a:r>
              <a:rPr lang="fr-FR" sz="3200" dirty="0" smtClean="0">
                <a:solidFill>
                  <a:schemeClr val="tx1"/>
                </a:solidFill>
                <a:latin typeface="Franklin Gothic Demi Cond" charset="0"/>
                <a:ea typeface="Franklin Gothic Demi Cond" charset="0"/>
                <a:cs typeface="Franklin Gothic Demi Cond" charset="0"/>
              </a:rPr>
              <a:t>Echec? Réussite?</a:t>
            </a:r>
            <a:endParaRPr lang="fr-FR" sz="3200" dirty="0">
              <a:solidFill>
                <a:schemeClr val="tx1"/>
              </a:solidFill>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a:xfrm>
            <a:off x="838200" y="1854200"/>
            <a:ext cx="10515600" cy="4351338"/>
          </a:xfrm>
        </p:spPr>
        <p:txBody>
          <a:bodyPr>
            <a:normAutofit fontScale="925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fr-FR" dirty="0" smtClean="0">
                <a:latin typeface="+mj-lt"/>
              </a:rPr>
              <a:t>Plusieurs lectures possibles:</a:t>
            </a:r>
          </a:p>
          <a:p>
            <a:pPr>
              <a:lnSpc>
                <a:spcPct val="100000"/>
              </a:lnSpc>
              <a:spcBef>
                <a:spcPts val="0"/>
              </a:spcBef>
            </a:pPr>
            <a:endParaRPr lang="fr-FR" dirty="0" smtClean="0">
              <a:latin typeface="+mj-lt"/>
            </a:endParaRPr>
          </a:p>
          <a:p>
            <a:pPr>
              <a:lnSpc>
                <a:spcPct val="100000"/>
              </a:lnSpc>
              <a:spcBef>
                <a:spcPts val="0"/>
              </a:spcBef>
            </a:pPr>
            <a:r>
              <a:rPr lang="fr-FR" dirty="0" smtClean="0">
                <a:latin typeface="+mj-lt"/>
              </a:rPr>
              <a:t>Réussite  = passage en deuxième année ou obtention d’un diplôme?</a:t>
            </a:r>
          </a:p>
          <a:p>
            <a:pPr>
              <a:lnSpc>
                <a:spcPct val="100000"/>
              </a:lnSpc>
              <a:spcBef>
                <a:spcPts val="0"/>
              </a:spcBef>
            </a:pPr>
            <a:endParaRPr lang="fr-FR" dirty="0">
              <a:latin typeface="+mj-lt"/>
            </a:endParaRPr>
          </a:p>
          <a:p>
            <a:pPr>
              <a:lnSpc>
                <a:spcPct val="100000"/>
              </a:lnSpc>
              <a:spcBef>
                <a:spcPts val="0"/>
              </a:spcBef>
            </a:pPr>
            <a:r>
              <a:rPr lang="fr-FR" dirty="0" smtClean="0">
                <a:latin typeface="+mj-lt"/>
              </a:rPr>
              <a:t>Echec = redoublement</a:t>
            </a:r>
            <a:r>
              <a:rPr lang="fr-FR" dirty="0">
                <a:latin typeface="+mj-lt"/>
              </a:rPr>
              <a:t>, </a:t>
            </a:r>
            <a:r>
              <a:rPr lang="fr-FR" dirty="0" smtClean="0">
                <a:latin typeface="+mj-lt"/>
              </a:rPr>
              <a:t>réorientation ou abandon ?</a:t>
            </a:r>
          </a:p>
          <a:p>
            <a:pPr>
              <a:lnSpc>
                <a:spcPct val="100000"/>
              </a:lnSpc>
              <a:spcBef>
                <a:spcPts val="0"/>
              </a:spcBef>
            </a:pPr>
            <a:endParaRPr lang="fr-FR" dirty="0">
              <a:latin typeface="+mj-lt"/>
            </a:endParaRPr>
          </a:p>
          <a:p>
            <a:pPr marL="0" indent="0">
              <a:lnSpc>
                <a:spcPct val="100000"/>
              </a:lnSpc>
              <a:spcBef>
                <a:spcPts val="0"/>
              </a:spcBef>
              <a:buNone/>
            </a:pPr>
            <a:r>
              <a:rPr lang="fr-FR" dirty="0" smtClean="0">
                <a:latin typeface="+mj-lt"/>
              </a:rPr>
              <a:t>Exemple :</a:t>
            </a:r>
          </a:p>
          <a:p>
            <a:pPr marL="0" indent="0" algn="ctr">
              <a:lnSpc>
                <a:spcPct val="100000"/>
              </a:lnSpc>
              <a:spcBef>
                <a:spcPts val="0"/>
              </a:spcBef>
              <a:buNone/>
            </a:pPr>
            <a:r>
              <a:rPr lang="fr-FR" dirty="0" smtClean="0">
                <a:latin typeface="+mj-lt"/>
              </a:rPr>
              <a:t>40 % des nouveaux inscrits en 1</a:t>
            </a:r>
            <a:r>
              <a:rPr lang="fr-FR" baseline="30000" dirty="0" smtClean="0">
                <a:latin typeface="+mj-lt"/>
              </a:rPr>
              <a:t>er</a:t>
            </a:r>
            <a:r>
              <a:rPr lang="fr-FR" dirty="0" smtClean="0">
                <a:latin typeface="+mj-lt"/>
              </a:rPr>
              <a:t> cycle accèdent à la deuxième année</a:t>
            </a:r>
          </a:p>
          <a:p>
            <a:pPr marL="0" indent="0" algn="ctr">
              <a:lnSpc>
                <a:spcPct val="100000"/>
              </a:lnSpc>
              <a:spcBef>
                <a:spcPts val="0"/>
              </a:spcBef>
              <a:buNone/>
            </a:pPr>
            <a:r>
              <a:rPr lang="fr-FR" i="1" dirty="0" smtClean="0">
                <a:latin typeface="+mj-lt"/>
              </a:rPr>
              <a:t>versus</a:t>
            </a:r>
            <a:endParaRPr lang="fr-FR" i="1" dirty="0">
              <a:latin typeface="+mj-lt"/>
            </a:endParaRPr>
          </a:p>
          <a:p>
            <a:pPr marL="0" indent="0" algn="ctr">
              <a:lnSpc>
                <a:spcPct val="100000"/>
              </a:lnSpc>
              <a:spcBef>
                <a:spcPts val="0"/>
              </a:spcBef>
              <a:buNone/>
            </a:pPr>
            <a:r>
              <a:rPr lang="fr-FR" dirty="0" smtClean="0">
                <a:latin typeface="+mj-lt"/>
              </a:rPr>
              <a:t>73% des étudiants inscrits dans l’enseignement supérieur </a:t>
            </a:r>
          </a:p>
          <a:p>
            <a:pPr marL="0" indent="0" algn="ctr">
              <a:lnSpc>
                <a:spcPct val="100000"/>
              </a:lnSpc>
              <a:spcBef>
                <a:spcPts val="0"/>
              </a:spcBef>
              <a:buNone/>
            </a:pPr>
            <a:r>
              <a:rPr lang="fr-FR" dirty="0" smtClean="0">
                <a:latin typeface="+mj-lt"/>
              </a:rPr>
              <a:t>obtiennent un diplôme (Bac+5 ou Bac+3)</a:t>
            </a:r>
          </a:p>
          <a:p>
            <a:pPr>
              <a:lnSpc>
                <a:spcPct val="100000"/>
              </a:lnSpc>
              <a:spcBef>
                <a:spcPts val="0"/>
              </a:spcBef>
            </a:pPr>
            <a:endParaRPr lang="fr-FR" dirty="0">
              <a:latin typeface="+mj-lt"/>
            </a:endParaRPr>
          </a:p>
          <a:p>
            <a:pPr>
              <a:lnSpc>
                <a:spcPct val="100000"/>
              </a:lnSpc>
              <a:spcBef>
                <a:spcPts val="0"/>
              </a:spcBef>
            </a:pPr>
            <a:endParaRPr lang="fr-FR" dirty="0">
              <a:latin typeface="+mj-lt"/>
            </a:endParaRPr>
          </a:p>
        </p:txBody>
      </p:sp>
      <p:sp>
        <p:nvSpPr>
          <p:cNvPr id="6" name="Espace réservé du pied de page 5"/>
          <p:cNvSpPr>
            <a:spLocks noGrp="1"/>
          </p:cNvSpPr>
          <p:nvPr>
            <p:ph type="ftr" sz="quarter" idx="11"/>
          </p:nvPr>
        </p:nvSpPr>
        <p:spPr/>
        <p:txBody>
          <a:bodyPr/>
          <a:lstStyle/>
          <a:p>
            <a:r>
              <a:rPr lang="en-US" smtClean="0"/>
              <a:t>D.Baillet - Université libre de Bruxelles</a:t>
            </a:r>
            <a:endParaRPr lang="en-US" dirty="0"/>
          </a:p>
        </p:txBody>
      </p:sp>
      <p:sp>
        <p:nvSpPr>
          <p:cNvPr id="4" name="Espace réservé du numéro de diapositive 3"/>
          <p:cNvSpPr>
            <a:spLocks noGrp="1"/>
          </p:cNvSpPr>
          <p:nvPr>
            <p:ph type="sldNum" sz="quarter" idx="12"/>
          </p:nvPr>
        </p:nvSpPr>
        <p:spPr/>
        <p:txBody>
          <a:bodyPr/>
          <a:lstStyle/>
          <a:p>
            <a:fld id="{6D22F896-40B5-4ADD-8801-0D06FADFA095}" type="slidenum">
              <a:rPr lang="en-US" smtClean="0"/>
              <a:t>35</a:t>
            </a:fld>
            <a:endParaRPr lang="en-US" dirty="0"/>
          </a:p>
        </p:txBody>
      </p:sp>
      <p:sp>
        <p:nvSpPr>
          <p:cNvPr id="5" name="ZoneTexte 4"/>
          <p:cNvSpPr txBox="1"/>
          <p:nvPr/>
        </p:nvSpPr>
        <p:spPr>
          <a:xfrm>
            <a:off x="7958127" y="5712659"/>
            <a:ext cx="3395673" cy="369332"/>
          </a:xfrm>
          <a:prstGeom prst="rect">
            <a:avLst/>
          </a:prstGeom>
          <a:noFill/>
        </p:spPr>
        <p:txBody>
          <a:bodyPr wrap="none" rtlCol="0">
            <a:spAutoFit/>
          </a:bodyPr>
          <a:lstStyle/>
          <a:p>
            <a:r>
              <a:rPr lang="fr-FR" dirty="0"/>
              <a:t>(</a:t>
            </a:r>
            <a:r>
              <a:rPr lang="fr-FR" dirty="0" err="1"/>
              <a:t>Michaut</a:t>
            </a:r>
            <a:r>
              <a:rPr lang="fr-FR" dirty="0"/>
              <a:t>, 2018, </a:t>
            </a:r>
            <a:r>
              <a:rPr lang="fr-FR" dirty="0" err="1"/>
              <a:t>www.letudiant.fr</a:t>
            </a:r>
            <a:r>
              <a:rPr lang="fr-FR" dirty="0"/>
              <a:t>)</a:t>
            </a:r>
          </a:p>
        </p:txBody>
      </p:sp>
    </p:spTree>
    <p:extLst>
      <p:ext uri="{BB962C8B-B14F-4D97-AF65-F5344CB8AC3E}">
        <p14:creationId xmlns:p14="http://schemas.microsoft.com/office/powerpoint/2010/main" val="6184818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lvl="0"/>
            <a:r>
              <a:rPr lang="fr-CA" sz="3200" dirty="0">
                <a:latin typeface="Franklin Gothic Demi Cond" charset="0"/>
                <a:ea typeface="Franklin Gothic Demi Cond" charset="0"/>
                <a:cs typeface="Franklin Gothic Demi Cond" charset="0"/>
              </a:rPr>
              <a:t>L’échec et la réussite : des notions indiscutables</a:t>
            </a:r>
            <a:r>
              <a:rPr lang="fr-CA" sz="3200" dirty="0" smtClean="0">
                <a:latin typeface="Franklin Gothic Demi Cond" charset="0"/>
                <a:ea typeface="Franklin Gothic Demi Cond" charset="0"/>
                <a:cs typeface="Franklin Gothic Demi Cond" charset="0"/>
              </a:rPr>
              <a:t>?</a:t>
            </a:r>
            <a:endParaRPr lang="fr-FR" sz="32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lstStyle/>
          <a:p>
            <a:r>
              <a:rPr lang="fr-FR" dirty="0" smtClean="0">
                <a:latin typeface="+mj-lt"/>
              </a:rPr>
              <a:t>Forme </a:t>
            </a:r>
            <a:r>
              <a:rPr lang="fr-FR" dirty="0">
                <a:latin typeface="+mj-lt"/>
              </a:rPr>
              <a:t>scolaire (Vincent, 1980)</a:t>
            </a:r>
          </a:p>
          <a:p>
            <a:r>
              <a:rPr lang="fr-FR" dirty="0" smtClean="0">
                <a:latin typeface="+mj-lt"/>
              </a:rPr>
              <a:t>Notion initialement apparue dans le contexte de l’enseignement primaire à propos des élèves  (souvent issus de milieux populaires)</a:t>
            </a:r>
          </a:p>
          <a:p>
            <a:r>
              <a:rPr lang="fr-FR" dirty="0" smtClean="0">
                <a:latin typeface="+mj-lt"/>
              </a:rPr>
              <a:t>Transférable dans l’enseignement supérieur et universitaire?</a:t>
            </a: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36</a:t>
            </a:fld>
            <a:endParaRPr lang="fr-FR" dirty="0"/>
          </a:p>
        </p:txBody>
      </p:sp>
      <p:sp>
        <p:nvSpPr>
          <p:cNvPr id="5" name="ZoneTexte 4"/>
          <p:cNvSpPr txBox="1"/>
          <p:nvPr/>
        </p:nvSpPr>
        <p:spPr>
          <a:xfrm>
            <a:off x="9759774" y="5866547"/>
            <a:ext cx="1594026" cy="400110"/>
          </a:xfrm>
          <a:prstGeom prst="rect">
            <a:avLst/>
          </a:prstGeom>
          <a:noFill/>
        </p:spPr>
        <p:txBody>
          <a:bodyPr wrap="none" rtlCol="0">
            <a:spAutoFit/>
          </a:bodyPr>
          <a:lstStyle/>
          <a:p>
            <a:r>
              <a:rPr lang="fr-FR" sz="2000" dirty="0" smtClean="0"/>
              <a:t>(Millet, 2012)</a:t>
            </a:r>
            <a:endParaRPr lang="fr-FR" sz="2000" dirty="0"/>
          </a:p>
        </p:txBody>
      </p:sp>
    </p:spTree>
    <p:extLst>
      <p:ext uri="{BB962C8B-B14F-4D97-AF65-F5344CB8AC3E}">
        <p14:creationId xmlns:p14="http://schemas.microsoft.com/office/powerpoint/2010/main" val="1089417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621488" cy="1297420"/>
          </a:xfrm>
        </p:spPr>
        <p:txBody>
          <a:bodyPr>
            <a:noAutofit/>
          </a:bodyPr>
          <a:lstStyle/>
          <a:p>
            <a:r>
              <a:rPr lang="fr-FR" sz="3200" dirty="0" smtClean="0">
                <a:latin typeface="Franklin Gothic Demi Cond" charset="0"/>
                <a:ea typeface="Franklin Gothic Demi Cond" charset="0"/>
                <a:cs typeface="Franklin Gothic Demi Cond" charset="0"/>
              </a:rPr>
              <a:t>Réussite, échec: De </a:t>
            </a:r>
            <a:r>
              <a:rPr lang="fr-FR" sz="3200" dirty="0">
                <a:latin typeface="Franklin Gothic Demi Cond" charset="0"/>
                <a:ea typeface="Franklin Gothic Demi Cond" charset="0"/>
                <a:cs typeface="Franklin Gothic Demi Cond" charset="0"/>
              </a:rPr>
              <a:t>quoi </a:t>
            </a:r>
            <a:r>
              <a:rPr lang="fr-FR" sz="3200" dirty="0" smtClean="0">
                <a:latin typeface="Franklin Gothic Demi Cond" charset="0"/>
                <a:ea typeface="Franklin Gothic Demi Cond" charset="0"/>
                <a:cs typeface="Franklin Gothic Demi Cond" charset="0"/>
              </a:rPr>
              <a:t>parle-t-on? Quels </a:t>
            </a:r>
            <a:r>
              <a:rPr lang="fr-FR" sz="3200" dirty="0">
                <a:latin typeface="Franklin Gothic Demi Cond" charset="0"/>
                <a:ea typeface="Franklin Gothic Demi Cond" charset="0"/>
                <a:cs typeface="Franklin Gothic Demi Cond" charset="0"/>
              </a:rPr>
              <a:t>sont les moyens de la mesurer</a:t>
            </a:r>
            <a:r>
              <a:rPr lang="fr-FR" sz="3200" dirty="0" smtClean="0">
                <a:latin typeface="Franklin Gothic Demi Cond" charset="0"/>
                <a:ea typeface="Franklin Gothic Demi Cond" charset="0"/>
                <a:cs typeface="Franklin Gothic Demi Cond" charset="0"/>
              </a:rPr>
              <a:t>?</a:t>
            </a:r>
            <a:endParaRPr lang="fr-FR" sz="32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a:xfrm>
            <a:off x="838200" y="3040083"/>
            <a:ext cx="10515600" cy="1840676"/>
          </a:xfrm>
        </p:spPr>
        <p:txBody>
          <a:bodyPr anchor="ctr">
            <a:normAutofit/>
          </a:bodyPr>
          <a:lstStyle/>
          <a:p>
            <a:pPr marL="0" indent="0" algn="ctr">
              <a:buNone/>
            </a:pPr>
            <a:r>
              <a:rPr lang="fr-FR" sz="3600" dirty="0" smtClean="0">
                <a:latin typeface="Abadi MT Condensed Extra Bold" charset="0"/>
                <a:ea typeface="Abadi MT Condensed Extra Bold" charset="0"/>
                <a:cs typeface="Abadi MT Condensed Extra Bold" charset="0"/>
                <a:hlinkClick r:id="rId3"/>
              </a:rPr>
              <a:t>Conférence </a:t>
            </a:r>
            <a:r>
              <a:rPr lang="fr-FR" sz="3600" dirty="0">
                <a:latin typeface="Abadi MT Condensed Extra Bold" charset="0"/>
                <a:ea typeface="Abadi MT Condensed Extra Bold" charset="0"/>
                <a:cs typeface="Abadi MT Condensed Extra Bold" charset="0"/>
                <a:hlinkClick r:id="rId3"/>
              </a:rPr>
              <a:t>de Marc Romainville</a:t>
            </a:r>
            <a:endParaRPr lang="fr-FR" sz="3600" dirty="0">
              <a:latin typeface="Abadi MT Condensed Extra Bold" charset="0"/>
              <a:ea typeface="Abadi MT Condensed Extra Bold" charset="0"/>
              <a:cs typeface="Abadi MT Condensed Extra Bold" charset="0"/>
            </a:endParaRPr>
          </a:p>
          <a:p>
            <a:endParaRPr lang="fr-FR" sz="3600" dirty="0"/>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37</a:t>
            </a:fld>
            <a:endParaRPr lang="fr-FR"/>
          </a:p>
        </p:txBody>
      </p:sp>
    </p:spTree>
    <p:extLst>
      <p:ext uri="{BB962C8B-B14F-4D97-AF65-F5344CB8AC3E}">
        <p14:creationId xmlns:p14="http://schemas.microsoft.com/office/powerpoint/2010/main" val="131980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4000" dirty="0" smtClean="0">
                <a:latin typeface="Franklin Gothic Demi Cond" charset="0"/>
                <a:ea typeface="Franklin Gothic Demi Cond" charset="0"/>
                <a:cs typeface="Franklin Gothic Demi Cond" charset="0"/>
              </a:rPr>
              <a:t>Un temps pour vous : ébauche de votre grille</a:t>
            </a:r>
            <a:endParaRPr lang="fr-FR" sz="40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lstStyle/>
          <a:p>
            <a:r>
              <a:rPr lang="fr-FR" dirty="0" smtClean="0">
                <a:latin typeface="+mj-lt"/>
              </a:rPr>
              <a:t>Que retenez-vous de cette séance?</a:t>
            </a:r>
          </a:p>
          <a:p>
            <a:r>
              <a:rPr lang="fr-FR" dirty="0" smtClean="0">
                <a:latin typeface="+mj-lt"/>
              </a:rPr>
              <a:t>En quoi ces apports vous permettent-ils de commencer à caractériser vos étudiants dans leur diversité?</a:t>
            </a: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38</a:t>
            </a:fld>
            <a:endParaRPr lang="fr-FR"/>
          </a:p>
        </p:txBody>
      </p:sp>
    </p:spTree>
    <p:extLst>
      <p:ext uri="{BB962C8B-B14F-4D97-AF65-F5344CB8AC3E}">
        <p14:creationId xmlns:p14="http://schemas.microsoft.com/office/powerpoint/2010/main" val="5611745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3600" dirty="0" smtClean="0">
                <a:latin typeface="Franklin Gothic Demi Cond" charset="0"/>
                <a:ea typeface="Franklin Gothic Demi Cond" charset="0"/>
                <a:cs typeface="Franklin Gothic Demi Cond" charset="0"/>
              </a:rPr>
              <a:t>La semaine prochaine</a:t>
            </a:r>
            <a:endParaRPr lang="fr-FR" sz="36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lstStyle/>
          <a:p>
            <a:r>
              <a:rPr lang="fr-FR" dirty="0" smtClean="0">
                <a:latin typeface="+mj-lt"/>
              </a:rPr>
              <a:t>Introduction des facteurs de réussite et d’échec dans l’enseignement supérieur</a:t>
            </a:r>
          </a:p>
          <a:p>
            <a:endParaRPr lang="fr-FR" dirty="0" smtClean="0">
              <a:latin typeface="+mj-lt"/>
            </a:endParaRPr>
          </a:p>
          <a:p>
            <a:r>
              <a:rPr lang="fr-FR" dirty="0" smtClean="0">
                <a:latin typeface="+mj-lt"/>
              </a:rPr>
              <a:t>Apportez </a:t>
            </a:r>
            <a:r>
              <a:rPr lang="fr-FR" smtClean="0">
                <a:latin typeface="+mj-lt"/>
              </a:rPr>
              <a:t>vos « </a:t>
            </a:r>
            <a:r>
              <a:rPr lang="fr-FR" i="1" smtClean="0">
                <a:latin typeface="+mj-lt"/>
              </a:rPr>
              <a:t>persona »</a:t>
            </a:r>
            <a:endParaRPr lang="fr-FR" i="1" dirty="0" smtClean="0">
              <a:latin typeface="+mj-lt"/>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39</a:t>
            </a:fld>
            <a:endParaRPr lang="fr-FR"/>
          </a:p>
        </p:txBody>
      </p:sp>
    </p:spTree>
    <p:extLst>
      <p:ext uri="{BB962C8B-B14F-4D97-AF65-F5344CB8AC3E}">
        <p14:creationId xmlns:p14="http://schemas.microsoft.com/office/powerpoint/2010/main" val="2127901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Franklin Gothic Demi Cond" charset="0"/>
                <a:ea typeface="Franklin Gothic Demi Cond" charset="0"/>
                <a:cs typeface="Franklin Gothic Demi Cond" charset="0"/>
              </a:rPr>
              <a:t>Objectifs du cours</a:t>
            </a:r>
          </a:p>
        </p:txBody>
      </p:sp>
      <p:sp>
        <p:nvSpPr>
          <p:cNvPr id="3" name="Espace réservé du contenu 2"/>
          <p:cNvSpPr>
            <a:spLocks noGrp="1"/>
          </p:cNvSpPr>
          <p:nvPr>
            <p:ph idx="1"/>
          </p:nvPr>
        </p:nvSpPr>
        <p:spPr/>
        <p:txBody>
          <a:bodyPr anchor="ctr"/>
          <a:lstStyle/>
          <a:p>
            <a:pPr marL="0" indent="0">
              <a:buNone/>
            </a:pPr>
            <a:r>
              <a:rPr lang="fr-CA" dirty="0">
                <a:latin typeface="+mj-lt"/>
              </a:rPr>
              <a:t>À l’issue de cet enseignement, les </a:t>
            </a:r>
            <a:r>
              <a:rPr lang="fr-CA" dirty="0" err="1">
                <a:latin typeface="+mj-lt"/>
              </a:rPr>
              <a:t>participant·e·s</a:t>
            </a:r>
            <a:r>
              <a:rPr lang="fr-CA" dirty="0">
                <a:latin typeface="+mj-lt"/>
              </a:rPr>
              <a:t> seront en mesure de :</a:t>
            </a:r>
            <a:endParaRPr lang="fr-FR" dirty="0">
              <a:latin typeface="+mj-lt"/>
            </a:endParaRPr>
          </a:p>
          <a:p>
            <a:pPr lvl="0"/>
            <a:r>
              <a:rPr lang="fr-CA" dirty="0">
                <a:latin typeface="+mj-lt"/>
              </a:rPr>
              <a:t>caractériser le public étudiant dans sa diversité, </a:t>
            </a:r>
            <a:endParaRPr lang="fr-FR" dirty="0">
              <a:latin typeface="+mj-lt"/>
            </a:endParaRPr>
          </a:p>
          <a:p>
            <a:pPr lvl="0"/>
            <a:r>
              <a:rPr lang="fr-CA" dirty="0">
                <a:latin typeface="+mj-lt"/>
              </a:rPr>
              <a:t>identifier les mécanismes en jeu dans l’échec et la réussite des </a:t>
            </a:r>
            <a:r>
              <a:rPr lang="fr-CA" dirty="0" err="1">
                <a:latin typeface="+mj-lt"/>
              </a:rPr>
              <a:t>étudiant·e·s</a:t>
            </a:r>
            <a:r>
              <a:rPr lang="fr-CA" dirty="0">
                <a:latin typeface="+mj-lt"/>
              </a:rPr>
              <a:t> dans l’enseignement supérieur et universitaire,</a:t>
            </a:r>
            <a:endParaRPr lang="fr-FR" dirty="0">
              <a:latin typeface="+mj-lt"/>
            </a:endParaRPr>
          </a:p>
          <a:p>
            <a:pPr lvl="0"/>
            <a:r>
              <a:rPr lang="fr-CA" dirty="0">
                <a:latin typeface="+mj-lt"/>
              </a:rPr>
              <a:t>identifier les leviers susceptibles de favoriser l’apprentissage d’un public déterminé dans un cours donné.</a:t>
            </a:r>
            <a:endParaRPr lang="fr-FR" dirty="0">
              <a:latin typeface="+mj-lt"/>
            </a:endParaRPr>
          </a:p>
          <a:p>
            <a:endParaRPr lang="fr-FR" dirty="0">
              <a:latin typeface="+mj-lt"/>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4</a:t>
            </a:fld>
            <a:endParaRPr lang="fr-FR"/>
          </a:p>
        </p:txBody>
      </p:sp>
    </p:spTree>
    <p:extLst>
      <p:ext uri="{BB962C8B-B14F-4D97-AF65-F5344CB8AC3E}">
        <p14:creationId xmlns:p14="http://schemas.microsoft.com/office/powerpoint/2010/main" val="2934320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Franklin Gothic Demi Cond" charset="0"/>
                <a:ea typeface="Franklin Gothic Demi Cond" charset="0"/>
                <a:cs typeface="Franklin Gothic Demi Cond" charset="0"/>
              </a:rPr>
              <a:t>Bibliographie &amp; </a:t>
            </a:r>
            <a:r>
              <a:rPr lang="fr-FR" dirty="0" err="1" smtClean="0">
                <a:latin typeface="Franklin Gothic Demi Cond" charset="0"/>
                <a:ea typeface="Franklin Gothic Demi Cond" charset="0"/>
                <a:cs typeface="Franklin Gothic Demi Cond" charset="0"/>
              </a:rPr>
              <a:t>webgraphie</a:t>
            </a:r>
            <a:endParaRPr lang="fr-FR" dirty="0">
              <a:latin typeface="Franklin Gothic Demi Cond" charset="0"/>
              <a:ea typeface="Franklin Gothic Demi Cond" charset="0"/>
              <a:cs typeface="Franklin Gothic Demi Cond" charset="0"/>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40</a:t>
            </a:fld>
            <a:endParaRPr lang="fr-FR"/>
          </a:p>
        </p:txBody>
      </p:sp>
      <p:sp>
        <p:nvSpPr>
          <p:cNvPr id="5" name="Espace réservé du contenu 4"/>
          <p:cNvSpPr txBox="1">
            <a:spLocks noGrp="1"/>
          </p:cNvSpPr>
          <p:nvPr>
            <p:ph idx="1"/>
          </p:nvPr>
        </p:nvSpPr>
        <p:spPr>
          <a:xfrm>
            <a:off x="838200" y="1733520"/>
            <a:ext cx="10515600" cy="4736681"/>
          </a:xfrm>
          <a:prstGeom prst="rect">
            <a:avLst/>
          </a:prstGeom>
          <a:noFill/>
        </p:spPr>
        <p:txBody>
          <a:bodyPr wrap="square" rtlCol="0">
            <a:spAutoFit/>
          </a:bodyPr>
          <a:lstStyle/>
          <a:p>
            <a:r>
              <a:rPr lang="fr-FR" sz="1400" dirty="0" smtClean="0">
                <a:latin typeface="Calibri" charset="0"/>
                <a:ea typeface="Calibri" charset="0"/>
                <a:cs typeface="Calibri" charset="0"/>
              </a:rPr>
              <a:t>Baillet (2017). Du rapport au savoir à des rapports aux savoirs : analyse des difficultés des étudiants de première année en Psychologie face aux caractéristiques des savoirs enseignés à l’université. Dissertation doctorale, Université libre de Bruxelles.</a:t>
            </a:r>
          </a:p>
          <a:p>
            <a:r>
              <a:rPr lang="fr-FR" sz="1400" dirty="0" err="1">
                <a:latin typeface="Calibri" charset="0"/>
                <a:ea typeface="Calibri" charset="0"/>
                <a:cs typeface="Calibri" charset="0"/>
              </a:rPr>
              <a:t>Coulon</a:t>
            </a:r>
            <a:r>
              <a:rPr lang="fr-FR" sz="1400" dirty="0">
                <a:latin typeface="Calibri" charset="0"/>
                <a:ea typeface="Calibri" charset="0"/>
                <a:cs typeface="Calibri" charset="0"/>
              </a:rPr>
              <a:t>, A. (1997). </a:t>
            </a:r>
            <a:r>
              <a:rPr lang="fr-FR" sz="1400" i="1" dirty="0">
                <a:latin typeface="Calibri" charset="0"/>
                <a:ea typeface="Calibri" charset="0"/>
                <a:cs typeface="Calibri" charset="0"/>
              </a:rPr>
              <a:t>Le métier d’étudiant. L’entrée dans la vie universitaire</a:t>
            </a:r>
            <a:r>
              <a:rPr lang="fr-FR" sz="1400" dirty="0">
                <a:latin typeface="Calibri" charset="0"/>
                <a:ea typeface="Calibri" charset="0"/>
                <a:cs typeface="Calibri" charset="0"/>
              </a:rPr>
              <a:t>. Paris : Editions </a:t>
            </a:r>
            <a:r>
              <a:rPr lang="fr-FR" sz="1400" dirty="0" err="1">
                <a:latin typeface="Calibri" charset="0"/>
                <a:ea typeface="Calibri" charset="0"/>
                <a:cs typeface="Calibri" charset="0"/>
              </a:rPr>
              <a:t>Economica</a:t>
            </a:r>
            <a:r>
              <a:rPr lang="fr-FR" sz="1400" dirty="0" smtClean="0">
                <a:latin typeface="Calibri" charset="0"/>
                <a:ea typeface="Calibri" charset="0"/>
                <a:cs typeface="Calibri" charset="0"/>
              </a:rPr>
              <a:t>.</a:t>
            </a:r>
          </a:p>
          <a:p>
            <a:r>
              <a:rPr lang="fr-FR" sz="1400" dirty="0" err="1" smtClean="0">
                <a:latin typeface="Calibri" charset="0"/>
                <a:ea typeface="Calibri" charset="0"/>
                <a:cs typeface="Calibri" charset="0"/>
              </a:rPr>
              <a:t>Michaut</a:t>
            </a:r>
            <a:r>
              <a:rPr lang="fr-FR" sz="1400" dirty="0" smtClean="0">
                <a:latin typeface="Calibri" charset="0"/>
                <a:ea typeface="Calibri" charset="0"/>
                <a:cs typeface="Calibri" charset="0"/>
              </a:rPr>
              <a:t>, C., &amp; Romainville, M. (2012). Introduction (pp. 7-12). </a:t>
            </a:r>
            <a:r>
              <a:rPr lang="fr-FR" sz="1400" dirty="0">
                <a:latin typeface="Calibri" charset="0"/>
                <a:ea typeface="Calibri" charset="0"/>
                <a:cs typeface="Calibri" charset="0"/>
              </a:rPr>
              <a:t>Dans M</a:t>
            </a:r>
            <a:r>
              <a:rPr lang="fr-FR" sz="1400" dirty="0" smtClean="0">
                <a:latin typeface="Calibri" charset="0"/>
                <a:ea typeface="Calibri" charset="0"/>
                <a:cs typeface="Calibri" charset="0"/>
              </a:rPr>
              <a:t>. Romainville </a:t>
            </a:r>
            <a:r>
              <a:rPr lang="fr-FR" sz="1400" dirty="0">
                <a:latin typeface="Calibri" charset="0"/>
                <a:ea typeface="Calibri" charset="0"/>
                <a:cs typeface="Calibri" charset="0"/>
              </a:rPr>
              <a:t>et C. </a:t>
            </a:r>
            <a:r>
              <a:rPr lang="fr-FR" sz="1400" dirty="0" err="1">
                <a:latin typeface="Calibri" charset="0"/>
                <a:ea typeface="Calibri" charset="0"/>
                <a:cs typeface="Calibri" charset="0"/>
              </a:rPr>
              <a:t>Michaut</a:t>
            </a:r>
            <a:r>
              <a:rPr lang="fr-FR" sz="1400" dirty="0">
                <a:latin typeface="Calibri" charset="0"/>
                <a:ea typeface="Calibri" charset="0"/>
                <a:cs typeface="Calibri" charset="0"/>
              </a:rPr>
              <a:t> (</a:t>
            </a:r>
            <a:r>
              <a:rPr lang="fr-FR" sz="1400" dirty="0" err="1">
                <a:latin typeface="Calibri" charset="0"/>
                <a:ea typeface="Calibri" charset="0"/>
                <a:cs typeface="Calibri" charset="0"/>
              </a:rPr>
              <a:t>Dir</a:t>
            </a:r>
            <a:r>
              <a:rPr lang="fr-FR" sz="1400" dirty="0">
                <a:latin typeface="Calibri" charset="0"/>
                <a:ea typeface="Calibri" charset="0"/>
                <a:cs typeface="Calibri" charset="0"/>
              </a:rPr>
              <a:t>.), </a:t>
            </a:r>
            <a:r>
              <a:rPr lang="fr-FR" sz="1400" i="1" dirty="0">
                <a:latin typeface="Calibri" charset="0"/>
                <a:ea typeface="Calibri" charset="0"/>
                <a:cs typeface="Calibri" charset="0"/>
              </a:rPr>
              <a:t>Réussite, échec et abandon dans l’enseignement supérieur</a:t>
            </a:r>
            <a:r>
              <a:rPr lang="fr-FR" sz="1400" dirty="0">
                <a:latin typeface="Calibri" charset="0"/>
                <a:ea typeface="Calibri" charset="0"/>
                <a:cs typeface="Calibri" charset="0"/>
              </a:rPr>
              <a:t>. </a:t>
            </a:r>
            <a:r>
              <a:rPr lang="fr-FR" sz="1400" dirty="0" smtClean="0">
                <a:latin typeface="Calibri" charset="0"/>
                <a:ea typeface="Calibri" charset="0"/>
                <a:cs typeface="Calibri" charset="0"/>
              </a:rPr>
              <a:t>Louvain-la-Neuve</a:t>
            </a:r>
            <a:r>
              <a:rPr lang="fr-FR" sz="1400" dirty="0">
                <a:latin typeface="Calibri" charset="0"/>
                <a:ea typeface="Calibri" charset="0"/>
                <a:cs typeface="Calibri" charset="0"/>
              </a:rPr>
              <a:t>: De Boeck Supérieur.</a:t>
            </a:r>
          </a:p>
          <a:p>
            <a:r>
              <a:rPr lang="fr-FR" sz="1400" b="1" dirty="0" smtClean="0">
                <a:latin typeface="Calibri" charset="0"/>
                <a:ea typeface="Calibri" charset="0"/>
                <a:cs typeface="Calibri" charset="0"/>
              </a:rPr>
              <a:t>Millet, M. (2012). L’échec des étudiants de premiers cycles dans l’enseignement supérieur en France. Retours sur une notion ambiguë et descriptions empiriques (pp. 69-88). Dans M. Romainville et C. </a:t>
            </a:r>
            <a:r>
              <a:rPr lang="fr-FR" sz="1400" b="1" dirty="0" err="1" smtClean="0">
                <a:latin typeface="Calibri" charset="0"/>
                <a:ea typeface="Calibri" charset="0"/>
                <a:cs typeface="Calibri" charset="0"/>
              </a:rPr>
              <a:t>Michaut</a:t>
            </a:r>
            <a:r>
              <a:rPr lang="fr-FR" sz="1400" b="1" dirty="0" smtClean="0">
                <a:latin typeface="Calibri" charset="0"/>
                <a:ea typeface="Calibri" charset="0"/>
                <a:cs typeface="Calibri" charset="0"/>
              </a:rPr>
              <a:t> (</a:t>
            </a:r>
            <a:r>
              <a:rPr lang="fr-FR" sz="1400" b="1" dirty="0" err="1" smtClean="0">
                <a:latin typeface="Calibri" charset="0"/>
                <a:ea typeface="Calibri" charset="0"/>
                <a:cs typeface="Calibri" charset="0"/>
              </a:rPr>
              <a:t>Dir</a:t>
            </a:r>
            <a:r>
              <a:rPr lang="fr-FR" sz="1400" b="1" dirty="0" smtClean="0">
                <a:latin typeface="Calibri" charset="0"/>
                <a:ea typeface="Calibri" charset="0"/>
                <a:cs typeface="Calibri" charset="0"/>
              </a:rPr>
              <a:t>.), </a:t>
            </a:r>
            <a:r>
              <a:rPr lang="fr-FR" sz="1400" b="1" i="1" dirty="0" smtClean="0">
                <a:latin typeface="Calibri" charset="0"/>
                <a:ea typeface="Calibri" charset="0"/>
                <a:cs typeface="Calibri" charset="0"/>
              </a:rPr>
              <a:t>Réussite, échec et abandon dans l’enseignement supérieur</a:t>
            </a:r>
            <a:r>
              <a:rPr lang="fr-FR" sz="1400" b="1" dirty="0" smtClean="0">
                <a:latin typeface="Calibri" charset="0"/>
                <a:ea typeface="Calibri" charset="0"/>
                <a:cs typeface="Calibri" charset="0"/>
              </a:rPr>
              <a:t>. Louvain)la-Neuve: De Boeck Supérieur.</a:t>
            </a:r>
          </a:p>
          <a:p>
            <a:r>
              <a:rPr lang="nl-BE" sz="1400" dirty="0">
                <a:latin typeface="Calibri" charset="0"/>
                <a:ea typeface="Calibri" charset="0"/>
                <a:cs typeface="Calibri" charset="0"/>
              </a:rPr>
              <a:t>Paivandi, S. (2011). La relation à l’apprendre à l’université. Enquête sur la perspective d’apprentissage des étudiants de la région parisienne. </a:t>
            </a:r>
            <a:r>
              <a:rPr lang="nl-BE" sz="1400" i="1" dirty="0">
                <a:latin typeface="Calibri" charset="0"/>
                <a:ea typeface="Calibri" charset="0"/>
                <a:cs typeface="Calibri" charset="0"/>
              </a:rPr>
              <a:t>Recherches sociologiques et anthropologiques, 42</a:t>
            </a:r>
            <a:r>
              <a:rPr lang="nl-BE" sz="1400" dirty="0">
                <a:latin typeface="Calibri" charset="0"/>
                <a:ea typeface="Calibri" charset="0"/>
                <a:cs typeface="Calibri" charset="0"/>
              </a:rPr>
              <a:t>(2), 89-113. </a:t>
            </a:r>
            <a:endParaRPr lang="fr-FR" sz="1400" dirty="0">
              <a:latin typeface="Calibri" charset="0"/>
              <a:ea typeface="Calibri" charset="0"/>
              <a:cs typeface="Calibri" charset="0"/>
            </a:endParaRPr>
          </a:p>
          <a:p>
            <a:r>
              <a:rPr lang="nl-BE" sz="1400" dirty="0">
                <a:latin typeface="Calibri" charset="0"/>
                <a:ea typeface="Calibri" charset="0"/>
                <a:cs typeface="Calibri" charset="0"/>
              </a:rPr>
              <a:t>Paivandi, S. (2015). </a:t>
            </a:r>
            <a:r>
              <a:rPr lang="nl-BE" sz="1400" i="1" dirty="0">
                <a:latin typeface="Calibri" charset="0"/>
                <a:ea typeface="Calibri" charset="0"/>
                <a:cs typeface="Calibri" charset="0"/>
              </a:rPr>
              <a:t>Apprendre à l’université.</a:t>
            </a:r>
            <a:r>
              <a:rPr lang="nl-BE" sz="1400" dirty="0">
                <a:latin typeface="Calibri" charset="0"/>
                <a:ea typeface="Calibri" charset="0"/>
                <a:cs typeface="Calibri" charset="0"/>
              </a:rPr>
              <a:t> Louvain-la-Neuve: De Boeck Supérieur.</a:t>
            </a:r>
            <a:endParaRPr lang="fr-FR" sz="1400" dirty="0">
              <a:latin typeface="Calibri" charset="0"/>
              <a:ea typeface="Calibri" charset="0"/>
              <a:cs typeface="Calibri" charset="0"/>
            </a:endParaRPr>
          </a:p>
          <a:p>
            <a:r>
              <a:rPr lang="fr-BE" sz="1400" dirty="0">
                <a:latin typeface="Calibri" charset="0"/>
                <a:ea typeface="Calibri" charset="0"/>
                <a:cs typeface="Calibri" charset="0"/>
              </a:rPr>
              <a:t>Romainville, M. (2000). </a:t>
            </a:r>
            <a:r>
              <a:rPr lang="fr-BE" sz="1400" i="1" dirty="0">
                <a:latin typeface="Calibri" charset="0"/>
                <a:ea typeface="Calibri" charset="0"/>
                <a:cs typeface="Calibri" charset="0"/>
              </a:rPr>
              <a:t>L’échec dans l’université de masse</a:t>
            </a:r>
            <a:r>
              <a:rPr lang="fr-BE" sz="1400" dirty="0">
                <a:latin typeface="Calibri" charset="0"/>
                <a:ea typeface="Calibri" charset="0"/>
                <a:cs typeface="Calibri" charset="0"/>
              </a:rPr>
              <a:t>. Paris : L’Harmattan.</a:t>
            </a:r>
            <a:endParaRPr lang="fr-FR" sz="1400" dirty="0">
              <a:latin typeface="Calibri" charset="0"/>
              <a:ea typeface="Calibri" charset="0"/>
              <a:cs typeface="Calibri" charset="0"/>
            </a:endParaRPr>
          </a:p>
          <a:p>
            <a:r>
              <a:rPr lang="fr-FR" sz="1400" dirty="0" smtClean="0">
                <a:latin typeface="Calibri" charset="0"/>
                <a:ea typeface="Calibri" charset="0"/>
                <a:cs typeface="Calibri" charset="0"/>
              </a:rPr>
              <a:t>Romainville (2015). </a:t>
            </a:r>
            <a:r>
              <a:rPr lang="fr-FR" sz="1400" dirty="0">
                <a:latin typeface="Calibri" charset="0"/>
                <a:ea typeface="Calibri" charset="0"/>
                <a:cs typeface="Calibri" charset="0"/>
              </a:rPr>
              <a:t>Les notions de « réussite et d’ « échec dans les recherches en enseignement supérieur : de quoi parle-t-on au juste </a:t>
            </a:r>
            <a:r>
              <a:rPr lang="fr-FR" sz="1400" dirty="0" smtClean="0">
                <a:latin typeface="Calibri" charset="0"/>
                <a:ea typeface="Calibri" charset="0"/>
                <a:cs typeface="Calibri" charset="0"/>
              </a:rPr>
              <a:t>? Conférence de consensus. </a:t>
            </a:r>
            <a:r>
              <a:rPr lang="fr-FR" sz="1400" dirty="0">
                <a:latin typeface="Calibri" charset="0"/>
                <a:ea typeface="Calibri" charset="0"/>
                <a:cs typeface="Calibri" charset="0"/>
              </a:rPr>
              <a:t>En ligne : </a:t>
            </a:r>
            <a:r>
              <a:rPr lang="fr-FR" sz="1400" dirty="0">
                <a:latin typeface="Calibri" charset="0"/>
                <a:ea typeface="Calibri" charset="0"/>
                <a:cs typeface="Calibri" charset="0"/>
                <a:hlinkClick r:id="rId3"/>
              </a:rPr>
              <a:t>https://</a:t>
            </a:r>
            <a:r>
              <a:rPr lang="fr-FR" sz="1400" dirty="0" smtClean="0">
                <a:latin typeface="Calibri" charset="0"/>
                <a:ea typeface="Calibri" charset="0"/>
                <a:cs typeface="Calibri" charset="0"/>
                <a:hlinkClick r:id="rId3"/>
              </a:rPr>
              <a:t>www.canal-u.tv/video/ecole_normale_superieure_de_lyon/les_notions_de_reussite_et_d_echec_dans_les_recherches_en_enseignement_superieur_de_quoi_parle_t_on_au_juste.20591</a:t>
            </a:r>
            <a:endParaRPr lang="fr-FR" sz="1400" dirty="0" smtClean="0">
              <a:latin typeface="Calibri" charset="0"/>
              <a:ea typeface="Calibri" charset="0"/>
              <a:cs typeface="Calibri" charset="0"/>
            </a:endParaRPr>
          </a:p>
          <a:p>
            <a:r>
              <a:rPr lang="fr-FR" sz="1400" dirty="0" smtClean="0">
                <a:latin typeface="Calibri" charset="0"/>
                <a:ea typeface="Calibri" charset="0"/>
                <a:cs typeface="Calibri" charset="0"/>
              </a:rPr>
              <a:t>Statistiques de l’ARES</a:t>
            </a:r>
            <a:r>
              <a:rPr lang="fr-FR" sz="1400" dirty="0">
                <a:latin typeface="Calibri" charset="0"/>
                <a:ea typeface="Calibri" charset="0"/>
                <a:cs typeface="Calibri" charset="0"/>
              </a:rPr>
              <a:t>: </a:t>
            </a:r>
            <a:r>
              <a:rPr lang="fr-FR" sz="1400" dirty="0">
                <a:latin typeface="Calibri" charset="0"/>
                <a:ea typeface="Calibri" charset="0"/>
                <a:cs typeface="Calibri" charset="0"/>
                <a:hlinkClick r:id="rId4"/>
              </a:rPr>
              <a:t>https://</a:t>
            </a:r>
            <a:r>
              <a:rPr lang="fr-FR" sz="1400" dirty="0" smtClean="0">
                <a:latin typeface="Calibri" charset="0"/>
                <a:ea typeface="Calibri" charset="0"/>
                <a:cs typeface="Calibri" charset="0"/>
                <a:hlinkClick r:id="rId4"/>
              </a:rPr>
              <a:t>www.ares-ac.be/fr/statistiques</a:t>
            </a:r>
            <a:r>
              <a:rPr lang="fr-FR" sz="1400" dirty="0" smtClean="0">
                <a:latin typeface="Calibri" charset="0"/>
                <a:ea typeface="Calibri" charset="0"/>
                <a:cs typeface="Calibri" charset="0"/>
              </a:rPr>
              <a:t> </a:t>
            </a:r>
          </a:p>
          <a:p>
            <a:r>
              <a:rPr lang="fr-FR" sz="1400" dirty="0" smtClean="0">
                <a:latin typeface="Calibri" charset="0"/>
                <a:ea typeface="Calibri" charset="0"/>
                <a:cs typeface="Calibri" charset="0"/>
              </a:rPr>
              <a:t>Vincent, G. (1980). </a:t>
            </a:r>
            <a:r>
              <a:rPr lang="fr-FR" sz="1400" i="1" dirty="0" smtClean="0">
                <a:latin typeface="Calibri" charset="0"/>
                <a:ea typeface="Calibri" charset="0"/>
                <a:cs typeface="Calibri" charset="0"/>
              </a:rPr>
              <a:t>L’école primaire française. Etude sociologique</a:t>
            </a:r>
            <a:r>
              <a:rPr lang="fr-FR" sz="1400" dirty="0" smtClean="0">
                <a:latin typeface="Calibri" charset="0"/>
                <a:ea typeface="Calibri" charset="0"/>
                <a:cs typeface="Calibri" charset="0"/>
              </a:rPr>
              <a:t>. Lyon: Presses universitaires de Lyon.</a:t>
            </a:r>
          </a:p>
        </p:txBody>
      </p:sp>
    </p:spTree>
    <p:extLst>
      <p:ext uri="{BB962C8B-B14F-4D97-AF65-F5344CB8AC3E}">
        <p14:creationId xmlns:p14="http://schemas.microsoft.com/office/powerpoint/2010/main" val="1654177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Franklin Gothic Demi Cond" charset="0"/>
                <a:ea typeface="Franklin Gothic Demi Cond" charset="0"/>
                <a:cs typeface="Franklin Gothic Demi Cond" charset="0"/>
              </a:rPr>
              <a:t>Thématiques du cours</a:t>
            </a:r>
            <a:endParaRPr lang="fr-FR"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normAutofit/>
          </a:bodyPr>
          <a:lstStyle/>
          <a:p>
            <a:pPr lvl="0"/>
            <a:r>
              <a:rPr lang="fr-CA" dirty="0" smtClean="0">
                <a:latin typeface="+mj-lt"/>
              </a:rPr>
              <a:t>L’accès </a:t>
            </a:r>
            <a:r>
              <a:rPr lang="fr-CA" dirty="0">
                <a:latin typeface="+mj-lt"/>
              </a:rPr>
              <a:t>à l’enseignement supérieur et </a:t>
            </a:r>
            <a:r>
              <a:rPr lang="fr-CA" dirty="0" smtClean="0">
                <a:latin typeface="+mj-lt"/>
              </a:rPr>
              <a:t>universitaire</a:t>
            </a:r>
            <a:endParaRPr lang="fr-FR" dirty="0">
              <a:latin typeface="+mj-lt"/>
            </a:endParaRPr>
          </a:p>
          <a:p>
            <a:pPr lvl="0"/>
            <a:r>
              <a:rPr lang="fr-CA" dirty="0" smtClean="0">
                <a:latin typeface="+mj-lt"/>
              </a:rPr>
              <a:t>L’entrée </a:t>
            </a:r>
            <a:r>
              <a:rPr lang="fr-CA" dirty="0">
                <a:latin typeface="+mj-lt"/>
              </a:rPr>
              <a:t>dans l’enseignement supérieur et universitaire : entre ruptures et défis</a:t>
            </a:r>
            <a:endParaRPr lang="fr-FR" dirty="0">
              <a:latin typeface="+mj-lt"/>
            </a:endParaRPr>
          </a:p>
          <a:p>
            <a:pPr lvl="0"/>
            <a:r>
              <a:rPr lang="fr-CA" dirty="0">
                <a:latin typeface="+mj-lt"/>
              </a:rPr>
              <a:t>L’échec et la réussite : des notions indiscutables?</a:t>
            </a:r>
            <a:endParaRPr lang="fr-FR" dirty="0">
              <a:latin typeface="+mj-lt"/>
            </a:endParaRPr>
          </a:p>
          <a:p>
            <a:pPr lvl="0"/>
            <a:r>
              <a:rPr lang="fr-CA" dirty="0" smtClean="0">
                <a:latin typeface="+mj-lt"/>
              </a:rPr>
              <a:t>Les </a:t>
            </a:r>
            <a:r>
              <a:rPr lang="fr-CA" dirty="0">
                <a:latin typeface="+mj-lt"/>
              </a:rPr>
              <a:t>variables explicatives de l’échec et de la réussite dans l’enseignement supérieur et </a:t>
            </a:r>
            <a:r>
              <a:rPr lang="fr-CA" dirty="0" smtClean="0">
                <a:latin typeface="+mj-lt"/>
              </a:rPr>
              <a:t>universitaire</a:t>
            </a:r>
            <a:endParaRPr lang="fr-FR" dirty="0">
              <a:latin typeface="+mj-lt"/>
            </a:endParaRPr>
          </a:p>
          <a:p>
            <a:pPr lvl="0"/>
            <a:r>
              <a:rPr lang="fr-CA" dirty="0" smtClean="0">
                <a:latin typeface="+mj-lt"/>
              </a:rPr>
              <a:t>Accompagner </a:t>
            </a:r>
            <a:r>
              <a:rPr lang="fr-CA" dirty="0">
                <a:latin typeface="+mj-lt"/>
              </a:rPr>
              <a:t>les </a:t>
            </a:r>
            <a:r>
              <a:rPr lang="fr-CA" dirty="0" err="1">
                <a:latin typeface="+mj-lt"/>
              </a:rPr>
              <a:t>étudiant·e·s</a:t>
            </a:r>
            <a:r>
              <a:rPr lang="fr-CA" dirty="0">
                <a:latin typeface="+mj-lt"/>
              </a:rPr>
              <a:t> dans leurs </a:t>
            </a:r>
            <a:r>
              <a:rPr lang="fr-CA" dirty="0" smtClean="0">
                <a:latin typeface="+mj-lt"/>
              </a:rPr>
              <a:t>apprentissages</a:t>
            </a:r>
            <a:endParaRPr lang="fr-FR" dirty="0">
              <a:latin typeface="+mj-lt"/>
            </a:endParaRP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5</a:t>
            </a:fld>
            <a:endParaRPr lang="fr-FR"/>
          </a:p>
        </p:txBody>
      </p:sp>
      <p:cxnSp>
        <p:nvCxnSpPr>
          <p:cNvPr id="6" name="Connecteur droit 5"/>
          <p:cNvCxnSpPr/>
          <p:nvPr/>
        </p:nvCxnSpPr>
        <p:spPr>
          <a:xfrm>
            <a:off x="438978" y="4236554"/>
            <a:ext cx="11258550" cy="0"/>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77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CA" sz="4000" dirty="0">
                <a:latin typeface="Franklin Gothic Demi Cond" charset="0"/>
                <a:ea typeface="Franklin Gothic Demi Cond" charset="0"/>
                <a:cs typeface="Franklin Gothic Demi Cond" charset="0"/>
              </a:rPr>
              <a:t>Les </a:t>
            </a:r>
            <a:r>
              <a:rPr lang="fr-CA" sz="4000" dirty="0" err="1">
                <a:latin typeface="Franklin Gothic Demi Cond" charset="0"/>
                <a:ea typeface="Franklin Gothic Demi Cond" charset="0"/>
                <a:cs typeface="Franklin Gothic Demi Cond" charset="0"/>
              </a:rPr>
              <a:t>étudiant·e·s</a:t>
            </a:r>
            <a:r>
              <a:rPr lang="fr-CA" sz="4000" dirty="0">
                <a:latin typeface="Franklin Gothic Demi Cond" charset="0"/>
                <a:ea typeface="Franklin Gothic Demi Cond" charset="0"/>
                <a:cs typeface="Franklin Gothic Demi Cond" charset="0"/>
              </a:rPr>
              <a:t> : </a:t>
            </a:r>
            <a:r>
              <a:rPr lang="fr-CA" sz="4000" dirty="0" smtClean="0">
                <a:latin typeface="Franklin Gothic Demi Cond" charset="0"/>
                <a:ea typeface="Franklin Gothic Demi Cond" charset="0"/>
                <a:cs typeface="Franklin Gothic Demi Cond" charset="0"/>
              </a:rPr>
              <a:t/>
            </a:r>
            <a:br>
              <a:rPr lang="fr-CA" sz="4000" dirty="0" smtClean="0">
                <a:latin typeface="Franklin Gothic Demi Cond" charset="0"/>
                <a:ea typeface="Franklin Gothic Demi Cond" charset="0"/>
                <a:cs typeface="Franklin Gothic Demi Cond" charset="0"/>
              </a:rPr>
            </a:br>
            <a:r>
              <a:rPr lang="fr-CA" sz="4000" dirty="0" smtClean="0">
                <a:latin typeface="Franklin Gothic Demi Cond" charset="0"/>
                <a:ea typeface="Franklin Gothic Demi Cond" charset="0"/>
                <a:cs typeface="Franklin Gothic Demi Cond" charset="0"/>
              </a:rPr>
              <a:t>Qui </a:t>
            </a:r>
            <a:r>
              <a:rPr lang="fr-CA" sz="4000" dirty="0">
                <a:latin typeface="Franklin Gothic Demi Cond" charset="0"/>
                <a:ea typeface="Franklin Gothic Demi Cond" charset="0"/>
                <a:cs typeface="Franklin Gothic Demi Cond" charset="0"/>
              </a:rPr>
              <a:t>sont-ils? D’où viennent-ils? Avec quelles attentes</a:t>
            </a:r>
            <a:r>
              <a:rPr lang="fr-CA" sz="4000" dirty="0" smtClean="0">
                <a:latin typeface="Franklin Gothic Demi Cond" charset="0"/>
                <a:ea typeface="Franklin Gothic Demi Cond" charset="0"/>
                <a:cs typeface="Franklin Gothic Demi Cond" charset="0"/>
              </a:rPr>
              <a:t>?</a:t>
            </a:r>
            <a:endParaRPr lang="fr-FR" sz="4000" dirty="0">
              <a:latin typeface="Franklin Gothic Demi Cond" charset="0"/>
              <a:ea typeface="Franklin Gothic Demi Cond" charset="0"/>
              <a:cs typeface="Franklin Gothic Demi Cond" charset="0"/>
            </a:endParaRPr>
          </a:p>
        </p:txBody>
      </p:sp>
      <p:sp>
        <p:nvSpPr>
          <p:cNvPr id="3" name="Espace réservé du contenu 2"/>
          <p:cNvSpPr>
            <a:spLocks noGrp="1"/>
          </p:cNvSpPr>
          <p:nvPr>
            <p:ph idx="1"/>
          </p:nvPr>
        </p:nvSpPr>
        <p:spPr/>
        <p:txBody>
          <a:bodyPr anchor="ctr">
            <a:normAutofit lnSpcReduction="10000"/>
          </a:bodyPr>
          <a:lstStyle/>
          <a:p>
            <a:pPr marL="0" indent="0">
              <a:lnSpc>
                <a:spcPct val="100000"/>
              </a:lnSpc>
              <a:spcBef>
                <a:spcPts val="0"/>
              </a:spcBef>
              <a:buNone/>
            </a:pPr>
            <a:r>
              <a:rPr lang="fr-FR" dirty="0"/>
              <a:t>Une enquête à </a:t>
            </a:r>
            <a:r>
              <a:rPr lang="fr-FR" dirty="0" smtClean="0"/>
              <a:t>réaliser:</a:t>
            </a:r>
          </a:p>
          <a:p>
            <a:pPr marL="0" indent="0">
              <a:lnSpc>
                <a:spcPct val="100000"/>
              </a:lnSpc>
              <a:spcBef>
                <a:spcPts val="0"/>
              </a:spcBef>
              <a:buNone/>
            </a:pPr>
            <a:endParaRPr lang="fr-FR" dirty="0"/>
          </a:p>
          <a:p>
            <a:pPr marL="0" indent="0">
              <a:lnSpc>
                <a:spcPct val="100000"/>
              </a:lnSpc>
              <a:spcBef>
                <a:spcPts val="0"/>
              </a:spcBef>
              <a:buNone/>
            </a:pPr>
            <a:r>
              <a:rPr lang="fr-FR" dirty="0" smtClean="0"/>
              <a:t>« </a:t>
            </a:r>
            <a:r>
              <a:rPr lang="fr-CA" dirty="0"/>
              <a:t>Les </a:t>
            </a:r>
            <a:r>
              <a:rPr lang="fr-CA" dirty="0" err="1"/>
              <a:t>participant·e·s</a:t>
            </a:r>
            <a:r>
              <a:rPr lang="fr-CA" dirty="0"/>
              <a:t> produiront une </a:t>
            </a:r>
            <a:r>
              <a:rPr lang="fr-CA" b="1" dirty="0"/>
              <a:t>enquête sociologique </a:t>
            </a:r>
            <a:r>
              <a:rPr lang="fr-CA" dirty="0"/>
              <a:t>visant à </a:t>
            </a:r>
            <a:r>
              <a:rPr lang="fr-CA" b="1" dirty="0"/>
              <a:t>caractériser le public étudiant </a:t>
            </a:r>
            <a:r>
              <a:rPr lang="fr-CA" dirty="0"/>
              <a:t>d’un de leurs enseignements. A partir de cette enquête et de leur connaissance des variables sous-jacentes à la réussite, ils proposeront et justifieront un (ou plusieurs) aménagements visant à favoriser l’apprentissage des </a:t>
            </a:r>
            <a:r>
              <a:rPr lang="fr-CA" dirty="0" err="1"/>
              <a:t>étudiant·e·s</a:t>
            </a:r>
            <a:r>
              <a:rPr lang="fr-CA" dirty="0"/>
              <a:t> dans le cadre de cet enseignement. L’ensemble de la démarche (enquête et aménagements) correspondra à une des pièces du portfolio</a:t>
            </a:r>
            <a:r>
              <a:rPr lang="fr-CA" dirty="0" smtClean="0"/>
              <a:t>. »</a:t>
            </a:r>
          </a:p>
          <a:p>
            <a:pPr marL="0" indent="0" algn="r">
              <a:lnSpc>
                <a:spcPct val="100000"/>
              </a:lnSpc>
              <a:spcBef>
                <a:spcPts val="0"/>
              </a:spcBef>
              <a:buNone/>
            </a:pPr>
            <a:r>
              <a:rPr lang="fr-CA" dirty="0" smtClean="0"/>
              <a:t>(Fiche cours ESNU-003)</a:t>
            </a:r>
            <a:endParaRPr lang="fr-FR" dirty="0"/>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6</a:t>
            </a:fld>
            <a:endParaRPr lang="fr-FR"/>
          </a:p>
        </p:txBody>
      </p:sp>
      <p:sp>
        <p:nvSpPr>
          <p:cNvPr id="11" name="Multiplication 10"/>
          <p:cNvSpPr/>
          <p:nvPr/>
        </p:nvSpPr>
        <p:spPr>
          <a:xfrm>
            <a:off x="2871788" y="1027114"/>
            <a:ext cx="5915025" cy="583088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109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chor="ctr"/>
          <a:lstStyle/>
          <a:p>
            <a:pPr marL="0" indent="0">
              <a:buNone/>
            </a:pPr>
            <a:r>
              <a:rPr lang="fr-FR" dirty="0" smtClean="0"/>
              <a:t>A partir des contenus vus au cours, construire une grille d’analyse/une carte conceptuelle/</a:t>
            </a:r>
            <a:r>
              <a:rPr lang="mr-IN" dirty="0" smtClean="0"/>
              <a:t>…</a:t>
            </a:r>
            <a:r>
              <a:rPr lang="fr-FR" dirty="0" smtClean="0"/>
              <a:t> permettant de caractériser le public étudiant dans sa diversité.</a:t>
            </a:r>
          </a:p>
          <a:p>
            <a:pPr marL="0" indent="0">
              <a:buNone/>
            </a:pPr>
            <a:endParaRPr lang="fr-FR" dirty="0" smtClean="0"/>
          </a:p>
          <a:p>
            <a:pPr marL="0" indent="0">
              <a:buNone/>
            </a:pPr>
            <a:r>
              <a:rPr lang="fr-FR" dirty="0" smtClean="0"/>
              <a:t>Pour chaque critère/dimension :</a:t>
            </a:r>
          </a:p>
          <a:p>
            <a:pPr lvl="1"/>
            <a:r>
              <a:rPr lang="fr-FR" dirty="0" smtClean="0"/>
              <a:t>indiquer en quoi il correspond ou non à vos étudiants,</a:t>
            </a:r>
          </a:p>
          <a:p>
            <a:pPr lvl="1"/>
            <a:r>
              <a:rPr lang="fr-FR" dirty="0"/>
              <a:t>i</a:t>
            </a:r>
            <a:r>
              <a:rPr lang="fr-FR" dirty="0" smtClean="0"/>
              <a:t>ndiquer comment et pourquoi vous en avez tenu compte (ou non) dans la scénarisation de votre cours. </a:t>
            </a:r>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7</a:t>
            </a:fld>
            <a:endParaRPr lang="fr-FR" dirty="0"/>
          </a:p>
        </p:txBody>
      </p:sp>
      <p:sp>
        <p:nvSpPr>
          <p:cNvPr id="5" name="Titre 1"/>
          <p:cNvSpPr>
            <a:spLocks noGrp="1"/>
          </p:cNvSpPr>
          <p:nvPr>
            <p:ph type="title"/>
          </p:nvPr>
        </p:nvSpPr>
        <p:spPr>
          <a:xfrm>
            <a:off x="838200" y="365125"/>
            <a:ext cx="10515600" cy="1325563"/>
          </a:xfrm>
        </p:spPr>
        <p:txBody>
          <a:bodyPr>
            <a:normAutofit fontScale="90000"/>
          </a:bodyPr>
          <a:lstStyle/>
          <a:p>
            <a:r>
              <a:rPr lang="fr-CA" sz="4000" dirty="0">
                <a:latin typeface="Franklin Gothic Demi Cond" charset="0"/>
                <a:ea typeface="Franklin Gothic Demi Cond" charset="0"/>
                <a:cs typeface="Franklin Gothic Demi Cond" charset="0"/>
              </a:rPr>
              <a:t>Les </a:t>
            </a:r>
            <a:r>
              <a:rPr lang="fr-CA" sz="4000" dirty="0" err="1">
                <a:latin typeface="Franklin Gothic Demi Cond" charset="0"/>
                <a:ea typeface="Franklin Gothic Demi Cond" charset="0"/>
                <a:cs typeface="Franklin Gothic Demi Cond" charset="0"/>
              </a:rPr>
              <a:t>étudiant·e·s</a:t>
            </a:r>
            <a:r>
              <a:rPr lang="fr-CA" sz="4000" dirty="0">
                <a:latin typeface="Franklin Gothic Demi Cond" charset="0"/>
                <a:ea typeface="Franklin Gothic Demi Cond" charset="0"/>
                <a:cs typeface="Franklin Gothic Demi Cond" charset="0"/>
              </a:rPr>
              <a:t> : </a:t>
            </a:r>
            <a:r>
              <a:rPr lang="fr-CA" sz="4000" dirty="0" smtClean="0">
                <a:latin typeface="Franklin Gothic Demi Cond" charset="0"/>
                <a:ea typeface="Franklin Gothic Demi Cond" charset="0"/>
                <a:cs typeface="Franklin Gothic Demi Cond" charset="0"/>
              </a:rPr>
              <a:t/>
            </a:r>
            <a:br>
              <a:rPr lang="fr-CA" sz="4000" dirty="0" smtClean="0">
                <a:latin typeface="Franklin Gothic Demi Cond" charset="0"/>
                <a:ea typeface="Franklin Gothic Demi Cond" charset="0"/>
                <a:cs typeface="Franklin Gothic Demi Cond" charset="0"/>
              </a:rPr>
            </a:br>
            <a:r>
              <a:rPr lang="fr-CA" sz="4000" dirty="0" smtClean="0">
                <a:latin typeface="Franklin Gothic Demi Cond" charset="0"/>
                <a:ea typeface="Franklin Gothic Demi Cond" charset="0"/>
                <a:cs typeface="Franklin Gothic Demi Cond" charset="0"/>
              </a:rPr>
              <a:t>Qui </a:t>
            </a:r>
            <a:r>
              <a:rPr lang="fr-CA" sz="4000" dirty="0">
                <a:latin typeface="Franklin Gothic Demi Cond" charset="0"/>
                <a:ea typeface="Franklin Gothic Demi Cond" charset="0"/>
                <a:cs typeface="Franklin Gothic Demi Cond" charset="0"/>
              </a:rPr>
              <a:t>sont-ils? D’où viennent-ils? Avec quelles attentes</a:t>
            </a:r>
            <a:r>
              <a:rPr lang="fr-CA" sz="4000" dirty="0" smtClean="0">
                <a:latin typeface="Franklin Gothic Demi Cond" charset="0"/>
                <a:ea typeface="Franklin Gothic Demi Cond" charset="0"/>
                <a:cs typeface="Franklin Gothic Demi Cond" charset="0"/>
              </a:rPr>
              <a:t>?</a:t>
            </a:r>
            <a:endParaRPr lang="fr-FR" sz="4000" dirty="0">
              <a:latin typeface="Franklin Gothic Demi Cond" charset="0"/>
              <a:ea typeface="Franklin Gothic Demi Cond" charset="0"/>
              <a:cs typeface="Franklin Gothic Demi Cond" charset="0"/>
            </a:endParaRPr>
          </a:p>
        </p:txBody>
      </p:sp>
    </p:spTree>
    <p:extLst>
      <p:ext uri="{BB962C8B-B14F-4D97-AF65-F5344CB8AC3E}">
        <p14:creationId xmlns:p14="http://schemas.microsoft.com/office/powerpoint/2010/main" val="429211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nchor="ctr"/>
          <a:lstStyle/>
          <a:p>
            <a:r>
              <a:rPr lang="fr-FR" dirty="0"/>
              <a:t>Séance 1 : 13 février, 18h à </a:t>
            </a:r>
            <a:r>
              <a:rPr lang="fr-FR" b="1" dirty="0"/>
              <a:t>21h</a:t>
            </a:r>
            <a:endParaRPr lang="fr-FR" dirty="0"/>
          </a:p>
          <a:p>
            <a:r>
              <a:rPr lang="fr-FR" dirty="0"/>
              <a:t>Séance 2 : 20 février, 18h à 20h</a:t>
            </a:r>
          </a:p>
          <a:p>
            <a:r>
              <a:rPr lang="fr-FR" dirty="0"/>
              <a:t>Séance 3 : 5 mars, 18h à 20h</a:t>
            </a:r>
          </a:p>
          <a:p>
            <a:r>
              <a:rPr lang="fr-FR" dirty="0"/>
              <a:t>Séance 4 : 12 mars, 18h à 20h</a:t>
            </a:r>
          </a:p>
          <a:p>
            <a:r>
              <a:rPr lang="fr-FR" dirty="0"/>
              <a:t>Séance 5 : 19 mars, 18h à </a:t>
            </a:r>
            <a:r>
              <a:rPr lang="fr-FR" b="1" dirty="0"/>
              <a:t>21h</a:t>
            </a:r>
            <a:endParaRPr lang="fr-FR" dirty="0"/>
          </a:p>
          <a:p>
            <a:r>
              <a:rPr lang="fr-FR" dirty="0"/>
              <a:t>Séance 6 : 26 mars, 18h à </a:t>
            </a:r>
            <a:r>
              <a:rPr lang="fr-FR" dirty="0" smtClean="0"/>
              <a:t>20h</a:t>
            </a:r>
            <a:endParaRPr lang="fr-FR" dirty="0"/>
          </a:p>
        </p:txBody>
      </p:sp>
      <p:sp>
        <p:nvSpPr>
          <p:cNvPr id="4" name="Espace réservé du numéro de diapositive 3"/>
          <p:cNvSpPr>
            <a:spLocks noGrp="1"/>
          </p:cNvSpPr>
          <p:nvPr>
            <p:ph type="sldNum" sz="quarter" idx="12"/>
          </p:nvPr>
        </p:nvSpPr>
        <p:spPr/>
        <p:txBody>
          <a:bodyPr/>
          <a:lstStyle/>
          <a:p>
            <a:fld id="{30F149BC-37C5-F941-A1A6-07F2901ABC7A}" type="slidenum">
              <a:rPr lang="fr-FR" smtClean="0"/>
              <a:t>8</a:t>
            </a:fld>
            <a:endParaRPr lang="fr-FR"/>
          </a:p>
        </p:txBody>
      </p:sp>
      <p:sp>
        <p:nvSpPr>
          <p:cNvPr id="5" name="Titre 1"/>
          <p:cNvSpPr>
            <a:spLocks noGrp="1"/>
          </p:cNvSpPr>
          <p:nvPr>
            <p:ph type="title"/>
          </p:nvPr>
        </p:nvSpPr>
        <p:spPr/>
        <p:txBody>
          <a:bodyPr>
            <a:normAutofit/>
          </a:bodyPr>
          <a:lstStyle/>
          <a:p>
            <a:r>
              <a:rPr lang="fr-CA" sz="4000" dirty="0" smtClean="0">
                <a:latin typeface="Franklin Gothic Demi Cond" charset="0"/>
                <a:ea typeface="Franklin Gothic Demi Cond" charset="0"/>
                <a:cs typeface="Franklin Gothic Demi Cond" charset="0"/>
              </a:rPr>
              <a:t>Planning:</a:t>
            </a:r>
            <a:endParaRPr lang="fr-FR" sz="4000" dirty="0">
              <a:latin typeface="Franklin Gothic Demi Cond" charset="0"/>
              <a:ea typeface="Franklin Gothic Demi Cond" charset="0"/>
              <a:cs typeface="Franklin Gothic Demi Cond" charset="0"/>
            </a:endParaRPr>
          </a:p>
        </p:txBody>
      </p:sp>
    </p:spTree>
    <p:extLst>
      <p:ext uri="{BB962C8B-B14F-4D97-AF65-F5344CB8AC3E}">
        <p14:creationId xmlns:p14="http://schemas.microsoft.com/office/powerpoint/2010/main" val="4169668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p:cNvSpPr>
            <a:spLocks noGrp="1"/>
          </p:cNvSpPr>
          <p:nvPr>
            <p:ph type="ctrTitle"/>
          </p:nvPr>
        </p:nvSpPr>
        <p:spPr/>
        <p:txBody>
          <a:bodyPr>
            <a:normAutofit/>
          </a:bodyPr>
          <a:lstStyle/>
          <a:p>
            <a:r>
              <a:rPr lang="nl-BE" b="1" dirty="0" smtClean="0">
                <a:solidFill>
                  <a:schemeClr val="bg1"/>
                </a:solidFill>
                <a:latin typeface="Marker Felt Thin" charset="0"/>
                <a:ea typeface="Marker Felt Thin" charset="0"/>
                <a:cs typeface="Marker Felt Thin" charset="0"/>
              </a:rPr>
              <a:t>L’accès à l’enseignement supérieur et universitaire</a:t>
            </a:r>
            <a:endParaRPr lang="fr-BE" b="1" dirty="0">
              <a:solidFill>
                <a:schemeClr val="bg1"/>
              </a:solidFill>
              <a:latin typeface="Marker Felt Thin" charset="0"/>
              <a:ea typeface="Marker Felt Thin" charset="0"/>
              <a:cs typeface="Marker Felt Thin" charset="0"/>
            </a:endParaRPr>
          </a:p>
        </p:txBody>
      </p:sp>
      <p:sp>
        <p:nvSpPr>
          <p:cNvPr id="3" name="Sous-titre 2"/>
          <p:cNvSpPr>
            <a:spLocks noGrp="1"/>
          </p:cNvSpPr>
          <p:nvPr>
            <p:ph type="subTitle" idx="1"/>
          </p:nvPr>
        </p:nvSpPr>
        <p:spPr/>
        <p:txBody>
          <a:bodyPr anchor="ctr">
            <a:normAutofit/>
          </a:bodyPr>
          <a:lstStyle/>
          <a:p>
            <a:r>
              <a:rPr lang="fr-BE" sz="3200" b="1" dirty="0" smtClean="0">
                <a:solidFill>
                  <a:schemeClr val="bg1"/>
                </a:solidFill>
                <a:latin typeface="Franklin Gothic Demi" charset="0"/>
                <a:ea typeface="Franklin Gothic Demi" charset="0"/>
                <a:cs typeface="Franklin Gothic Demi" charset="0"/>
              </a:rPr>
              <a:t>Massification ou démocratisation?</a:t>
            </a:r>
          </a:p>
          <a:p>
            <a:r>
              <a:rPr lang="fr-BE" sz="3200" b="1" dirty="0" smtClean="0">
                <a:solidFill>
                  <a:schemeClr val="bg1"/>
                </a:solidFill>
                <a:latin typeface="Franklin Gothic Demi" charset="0"/>
                <a:ea typeface="Franklin Gothic Demi" charset="0"/>
                <a:cs typeface="Franklin Gothic Demi" charset="0"/>
              </a:rPr>
              <a:t>Contexte en FWB</a:t>
            </a:r>
            <a:endParaRPr lang="fr-BE" sz="3200" b="1" dirty="0">
              <a:solidFill>
                <a:schemeClr val="bg1"/>
              </a:solidFill>
              <a:latin typeface="Franklin Gothic Demi" charset="0"/>
              <a:ea typeface="Franklin Gothic Demi" charset="0"/>
              <a:cs typeface="Franklin Gothic Demi" charset="0"/>
            </a:endParaRPr>
          </a:p>
        </p:txBody>
      </p:sp>
      <p:sp>
        <p:nvSpPr>
          <p:cNvPr id="4" name="Espace réservé du pied de page 4"/>
          <p:cNvSpPr>
            <a:spLocks noGrp="1"/>
          </p:cNvSpPr>
          <p:nvPr>
            <p:ph type="ftr" sz="quarter" idx="11"/>
          </p:nvPr>
        </p:nvSpPr>
        <p:spPr>
          <a:xfrm>
            <a:off x="4038600" y="6356350"/>
            <a:ext cx="4114800" cy="365125"/>
          </a:xfrm>
        </p:spPr>
        <p:txBody>
          <a:bodyPr/>
          <a:lstStyle/>
          <a:p>
            <a:r>
              <a:rPr lang="en-US" dirty="0" err="1" smtClean="0"/>
              <a:t>D.Baillet</a:t>
            </a:r>
            <a:r>
              <a:rPr lang="en-US" dirty="0" smtClean="0"/>
              <a:t> - </a:t>
            </a:r>
            <a:r>
              <a:rPr lang="en-US" dirty="0" err="1" smtClean="0"/>
              <a:t>Université</a:t>
            </a:r>
            <a:r>
              <a:rPr lang="en-US" dirty="0" smtClean="0"/>
              <a:t> </a:t>
            </a:r>
            <a:r>
              <a:rPr lang="en-US" dirty="0" err="1" smtClean="0"/>
              <a:t>libre</a:t>
            </a:r>
            <a:r>
              <a:rPr lang="en-US" dirty="0" smtClean="0"/>
              <a:t> de </a:t>
            </a:r>
            <a:r>
              <a:rPr lang="en-US" dirty="0" err="1" smtClean="0"/>
              <a:t>Bruxelles</a:t>
            </a:r>
            <a:endParaRPr lang="en-US" dirty="0"/>
          </a:p>
        </p:txBody>
      </p:sp>
    </p:spTree>
    <p:extLst>
      <p:ext uri="{BB962C8B-B14F-4D97-AF65-F5344CB8AC3E}">
        <p14:creationId xmlns:p14="http://schemas.microsoft.com/office/powerpoint/2010/main" val="978282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21322</TotalTime>
  <Words>1956</Words>
  <Application>Microsoft Macintosh PowerPoint</Application>
  <PresentationFormat>Grand écran</PresentationFormat>
  <Paragraphs>345</Paragraphs>
  <Slides>40</Slides>
  <Notes>38</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40</vt:i4>
      </vt:variant>
    </vt:vector>
  </HeadingPairs>
  <TitlesOfParts>
    <vt:vector size="52" baseType="lpstr">
      <vt:lpstr>.LucidaGrandeUI</vt:lpstr>
      <vt:lpstr>Abadi MT Condensed Extra Bold</vt:lpstr>
      <vt:lpstr>Calibri</vt:lpstr>
      <vt:lpstr>Calibri Light</vt:lpstr>
      <vt:lpstr>Franklin Gothic Demi</vt:lpstr>
      <vt:lpstr>Franklin Gothic Demi Cond</vt:lpstr>
      <vt:lpstr>Franklin Gothic Heavy</vt:lpstr>
      <vt:lpstr>Futura Medium</vt:lpstr>
      <vt:lpstr>Mangal</vt:lpstr>
      <vt:lpstr>Marker Felt Thin</vt:lpstr>
      <vt:lpstr>Arial</vt:lpstr>
      <vt:lpstr>Thème Office</vt:lpstr>
      <vt:lpstr>Connaître son public: L’étudiant·e, l’apprentissage et la réussite</vt:lpstr>
      <vt:lpstr>Présentation PowerPoint</vt:lpstr>
      <vt:lpstr>Présentation PowerPoint</vt:lpstr>
      <vt:lpstr>Objectifs du cours</vt:lpstr>
      <vt:lpstr>Thématiques du cours</vt:lpstr>
      <vt:lpstr>Les étudiant·e·s :  Qui sont-ils? D’où viennent-ils? Avec quelles attentes?</vt:lpstr>
      <vt:lpstr>Les étudiant·e·s :  Qui sont-ils? D’où viennent-ils? Avec quelles attentes?</vt:lpstr>
      <vt:lpstr>Planning:</vt:lpstr>
      <vt:lpstr>L’accès à l’enseignement supérieur et universitaire</vt:lpstr>
      <vt:lpstr>Massification ou démocratisation?</vt:lpstr>
      <vt:lpstr>Et pourtant…</vt:lpstr>
      <vt:lpstr>Contexte en Fédération Wallonie-Bruxelles</vt:lpstr>
      <vt:lpstr>Evolution de la population de l’enseignement supérieur par type d’établissement en FWB (1)</vt:lpstr>
      <vt:lpstr>Evolution de la population de l’enseignement supérieur en FWB (2)</vt:lpstr>
      <vt:lpstr>Taux d’accès après l’obtention du CESS (1) (Statistiques de l’ARES, 2013)</vt:lpstr>
      <vt:lpstr>Présentation PowerPoint</vt:lpstr>
      <vt:lpstr>L’entrée dans l’enseignement supérieur et universitaire :  entre ruptures et défis</vt:lpstr>
      <vt:lpstr>L’entrée à l’université</vt:lpstr>
      <vt:lpstr>L’entrée à l’université: ce qu’en disent les étudiant·e·s</vt:lpstr>
      <vt:lpstr>Une plus grande liberté qui nécessite ou donne l’opportunité d’apprendre à se gérer (59,7%)</vt:lpstr>
      <vt:lpstr>Des contenus choisis dont l’intérêt contribue au développement de soi (29,9%)</vt:lpstr>
      <vt:lpstr>Des différences qualitatives relatives au contenu des enseignements (27,4%) </vt:lpstr>
      <vt:lpstr>Des différences quantitatives</vt:lpstr>
      <vt:lpstr>Un rapport différent aux autres</vt:lpstr>
      <vt:lpstr>  Transition secondaire-supérieur… on en parle!</vt:lpstr>
      <vt:lpstr>Le point de vue des étudiants</vt:lpstr>
      <vt:lpstr>Le point de vue des enseignants</vt:lpstr>
      <vt:lpstr>En somme, 5 types de ruptures:</vt:lpstr>
      <vt:lpstr>Présentation PowerPoint</vt:lpstr>
      <vt:lpstr>Présentation PowerPoint</vt:lpstr>
      <vt:lpstr>Présentation PowerPoint</vt:lpstr>
      <vt:lpstr>Présentation PowerPoint</vt:lpstr>
      <vt:lpstr>C’est quoi échouer?</vt:lpstr>
      <vt:lpstr>Présentation PowerPoint</vt:lpstr>
      <vt:lpstr>Echec? Réussite?</vt:lpstr>
      <vt:lpstr>L’échec et la réussite : des notions indiscutables?</vt:lpstr>
      <vt:lpstr>Réussite, échec: De quoi parle-t-on? Quels sont les moyens de la mesurer?</vt:lpstr>
      <vt:lpstr>Un temps pour vous : ébauche de votre grille</vt:lpstr>
      <vt:lpstr>La semaine prochaine</vt:lpstr>
      <vt:lpstr>Bibliographie &amp; webgraphie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Dorothée Baillet</dc:creator>
  <cp:lastModifiedBy>Dorothée Baillet</cp:lastModifiedBy>
  <cp:revision>107</cp:revision>
  <cp:lastPrinted>2020-02-12T17:09:52Z</cp:lastPrinted>
  <dcterms:created xsi:type="dcterms:W3CDTF">2020-01-07T10:22:54Z</dcterms:created>
  <dcterms:modified xsi:type="dcterms:W3CDTF">2020-02-13T19:49:44Z</dcterms:modified>
</cp:coreProperties>
</file>